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86" r:id="rId4"/>
    <p:sldId id="283" r:id="rId5"/>
    <p:sldId id="284" r:id="rId6"/>
    <p:sldId id="285" r:id="rId7"/>
    <p:sldId id="267" r:id="rId8"/>
    <p:sldId id="268" r:id="rId9"/>
    <p:sldId id="281" r:id="rId10"/>
    <p:sldId id="282" r:id="rId11"/>
    <p:sldId id="275" r:id="rId12"/>
    <p:sldId id="271" r:id="rId13"/>
    <p:sldId id="276" r:id="rId14"/>
    <p:sldId id="265" r:id="rId15"/>
    <p:sldId id="273" r:id="rId16"/>
    <p:sldId id="274" r:id="rId17"/>
    <p:sldId id="278" r:id="rId18"/>
    <p:sldId id="279" r:id="rId1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28" Type="http://schemas.openxmlformats.org/officeDocument/2006/relationships/customXml" Target="../customXml/item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C41-631A-4600-A985-82A88027FFBB}" type="datetimeFigureOut">
              <a:rPr lang="fi-FI" smtClean="0"/>
              <a:t>4.10.2023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B17-EC02-43F2-80C4-CB9607098C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6254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C41-631A-4600-A985-82A88027FFBB}" type="datetimeFigureOut">
              <a:rPr lang="fi-FI" smtClean="0"/>
              <a:t>4.10.2023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B17-EC02-43F2-80C4-CB9607098C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7352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C41-631A-4600-A985-82A88027FFBB}" type="datetimeFigureOut">
              <a:rPr lang="fi-FI" smtClean="0"/>
              <a:t>4.10.2023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B17-EC02-43F2-80C4-CB9607098C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4981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C41-631A-4600-A985-82A88027FFBB}" type="datetimeFigureOut">
              <a:rPr lang="fi-FI" smtClean="0"/>
              <a:t>4.10.2023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B17-EC02-43F2-80C4-CB9607098C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0207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C41-631A-4600-A985-82A88027FFBB}" type="datetimeFigureOut">
              <a:rPr lang="fi-FI" smtClean="0"/>
              <a:t>4.10.2023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B17-EC02-43F2-80C4-CB9607098C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8095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C41-631A-4600-A985-82A88027FFBB}" type="datetimeFigureOut">
              <a:rPr lang="fi-FI" smtClean="0"/>
              <a:t>4.10.2023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B17-EC02-43F2-80C4-CB9607098C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991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C41-631A-4600-A985-82A88027FFBB}" type="datetimeFigureOut">
              <a:rPr lang="fi-FI" smtClean="0"/>
              <a:t>4.10.2023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B17-EC02-43F2-80C4-CB9607098C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6304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C41-631A-4600-A985-82A88027FFBB}" type="datetimeFigureOut">
              <a:rPr lang="fi-FI" smtClean="0"/>
              <a:t>4.10.2023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B17-EC02-43F2-80C4-CB9607098C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2689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C41-631A-4600-A985-82A88027FFBB}" type="datetimeFigureOut">
              <a:rPr lang="fi-FI" smtClean="0"/>
              <a:t>4.10.2023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B17-EC02-43F2-80C4-CB9607098C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1296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C41-631A-4600-A985-82A88027FFBB}" type="datetimeFigureOut">
              <a:rPr lang="fi-FI" smtClean="0"/>
              <a:t>4.10.2023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B17-EC02-43F2-80C4-CB9607098C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4356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C41-631A-4600-A985-82A88027FFBB}" type="datetimeFigureOut">
              <a:rPr lang="fi-FI" smtClean="0"/>
              <a:t>4.10.2023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FB17-EC02-43F2-80C4-CB9607098C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5335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6EC41-631A-4600-A985-82A88027FFBB}" type="datetimeFigureOut">
              <a:rPr lang="fi-FI" smtClean="0"/>
              <a:t>4.10.2023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9FB17-EC02-43F2-80C4-CB9607098C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2209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pshp.fi/dokumentit/_layouts/15/WopiFrame.aspx?sourcedoc=%7BDB089B92-1A23-472E-94B7-B301B2EE9871%7D&amp;file=HIV-altistuksen%20j%C3%A4lkeinen%20estol%C3%A4%C3%A4kitys%20-%20ohje%20potilaalle.docx&amp;action=default&amp;DefaultItemOpen=1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ordlab.fi/wp-content/uploads/2022/03/absessinaytteet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391747" y="1122363"/>
            <a:ext cx="9144000" cy="2387600"/>
          </a:xfrm>
        </p:spPr>
        <p:txBody>
          <a:bodyPr/>
          <a:lstStyle/>
          <a:p>
            <a:r>
              <a:rPr lang="fi-FI" dirty="0" smtClean="0">
                <a:solidFill>
                  <a:srgbClr val="00B050"/>
                </a:solidFill>
              </a:rPr>
              <a:t>Antibiootti 2023 </a:t>
            </a:r>
            <a:br>
              <a:rPr lang="fi-FI" dirty="0" smtClean="0">
                <a:solidFill>
                  <a:srgbClr val="00B050"/>
                </a:solidFill>
              </a:rPr>
            </a:br>
            <a:r>
              <a:rPr lang="fi-FI" dirty="0" smtClean="0">
                <a:solidFill>
                  <a:srgbClr val="00B050"/>
                </a:solidFill>
              </a:rPr>
              <a:t>– mikä muuttuu?</a:t>
            </a:r>
            <a:endParaRPr lang="fi-FI" dirty="0">
              <a:solidFill>
                <a:srgbClr val="00B050"/>
              </a:solidFill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466392" y="3602038"/>
            <a:ext cx="9144000" cy="1655762"/>
          </a:xfrm>
        </p:spPr>
        <p:txBody>
          <a:bodyPr/>
          <a:lstStyle/>
          <a:p>
            <a:r>
              <a:rPr lang="fi-FI" dirty="0" smtClean="0"/>
              <a:t>Infektiolääkäri Lotta </a:t>
            </a:r>
            <a:r>
              <a:rPr lang="fi-FI" dirty="0"/>
              <a:t>S</a:t>
            </a:r>
            <a:r>
              <a:rPr lang="fi-FI" dirty="0" smtClean="0"/>
              <a:t>imola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38" y="1141446"/>
            <a:ext cx="3749963" cy="522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82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ulukk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007618"/>
              </p:ext>
            </p:extLst>
          </p:nvPr>
        </p:nvGraphicFramePr>
        <p:xfrm>
          <a:off x="1729047" y="1270924"/>
          <a:ext cx="8430953" cy="4631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6617">
                  <a:extLst>
                    <a:ext uri="{9D8B030D-6E8A-4147-A177-3AD203B41FA5}">
                      <a16:colId xmlns:a16="http://schemas.microsoft.com/office/drawing/2014/main" val="3219100952"/>
                    </a:ext>
                  </a:extLst>
                </a:gridCol>
                <a:gridCol w="1614336">
                  <a:extLst>
                    <a:ext uri="{9D8B030D-6E8A-4147-A177-3AD203B41FA5}">
                      <a16:colId xmlns:a16="http://schemas.microsoft.com/office/drawing/2014/main" val="3730047904"/>
                    </a:ext>
                  </a:extLst>
                </a:gridCol>
              </a:tblGrid>
              <a:tr h="415761">
                <a:tc>
                  <a:txBody>
                    <a:bodyPr/>
                    <a:lstStyle/>
                    <a:p>
                      <a:r>
                        <a:rPr lang="fi-FI" dirty="0" smtClean="0">
                          <a:latin typeface="Trebuchet MS" panose="020B0603020202020204" pitchFamily="34" charset="0"/>
                        </a:rPr>
                        <a:t>Tekijä (MASCC-pisteytys)</a:t>
                      </a:r>
                      <a:endParaRPr lang="fi-FI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latin typeface="Trebuchet MS" panose="020B0603020202020204" pitchFamily="34" charset="0"/>
                        </a:rPr>
                        <a:t>Pisteet</a:t>
                      </a:r>
                      <a:endParaRPr lang="fi-FI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960468"/>
                  </a:ext>
                </a:extLst>
              </a:tr>
              <a:tr h="421535">
                <a:tc>
                  <a:txBody>
                    <a:bodyPr/>
                    <a:lstStyle/>
                    <a:p>
                      <a:r>
                        <a:rPr lang="fi-FI" dirty="0" smtClean="0">
                          <a:latin typeface="Trebuchet MS" panose="020B0603020202020204" pitchFamily="34" charset="0"/>
                        </a:rPr>
                        <a:t>Neutropeeniseen</a:t>
                      </a:r>
                      <a:r>
                        <a:rPr lang="fi-FI" baseline="0" dirty="0" smtClean="0">
                          <a:latin typeface="Trebuchet MS" panose="020B0603020202020204" pitchFamily="34" charset="0"/>
                        </a:rPr>
                        <a:t> kuumeen aiheuttama yleistilan lasku</a:t>
                      </a:r>
                      <a:endParaRPr lang="fi-FI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16752"/>
                  </a:ext>
                </a:extLst>
              </a:tr>
              <a:tr h="421535">
                <a:tc>
                  <a:txBody>
                    <a:bodyPr/>
                    <a:lstStyle/>
                    <a:p>
                      <a:r>
                        <a:rPr lang="fi-FI" dirty="0" smtClean="0">
                          <a:latin typeface="Trebuchet MS" panose="020B0603020202020204" pitchFamily="34" charset="0"/>
                        </a:rPr>
                        <a:t>    - vähäinen</a:t>
                      </a:r>
                      <a:endParaRPr lang="fi-FI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latin typeface="Trebuchet MS" panose="020B0603020202020204" pitchFamily="34" charset="0"/>
                        </a:rPr>
                        <a:t>5</a:t>
                      </a:r>
                      <a:endParaRPr lang="fi-FI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664460"/>
                  </a:ext>
                </a:extLst>
              </a:tr>
              <a:tr h="421535">
                <a:tc>
                  <a:txBody>
                    <a:bodyPr/>
                    <a:lstStyle/>
                    <a:p>
                      <a:r>
                        <a:rPr lang="fi-FI" dirty="0" smtClean="0">
                          <a:latin typeface="Trebuchet MS" panose="020B0603020202020204" pitchFamily="34" charset="0"/>
                        </a:rPr>
                        <a:t>    - kohtalainen</a:t>
                      </a:r>
                      <a:endParaRPr lang="fi-FI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latin typeface="Trebuchet MS" panose="020B0603020202020204" pitchFamily="34" charset="0"/>
                        </a:rPr>
                        <a:t>3</a:t>
                      </a:r>
                      <a:endParaRPr lang="fi-FI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568546"/>
                  </a:ext>
                </a:extLst>
              </a:tr>
              <a:tr h="421535">
                <a:tc>
                  <a:txBody>
                    <a:bodyPr/>
                    <a:lstStyle/>
                    <a:p>
                      <a:r>
                        <a:rPr lang="fi-FI" dirty="0" smtClean="0">
                          <a:latin typeface="Trebuchet MS" panose="020B0603020202020204" pitchFamily="34" charset="0"/>
                        </a:rPr>
                        <a:t>    - merkittävä</a:t>
                      </a:r>
                      <a:endParaRPr lang="fi-FI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latin typeface="Trebuchet MS" panose="020B0603020202020204" pitchFamily="34" charset="0"/>
                        </a:rPr>
                        <a:t>0</a:t>
                      </a:r>
                      <a:endParaRPr lang="fi-FI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746680"/>
                  </a:ext>
                </a:extLst>
              </a:tr>
              <a:tr h="421535">
                <a:tc>
                  <a:txBody>
                    <a:bodyPr/>
                    <a:lstStyle/>
                    <a:p>
                      <a:r>
                        <a:rPr lang="fi-FI" dirty="0" smtClean="0">
                          <a:latin typeface="Trebuchet MS" panose="020B0603020202020204" pitchFamily="34" charset="0"/>
                        </a:rPr>
                        <a:t>Ei hypotensiota (systolinen verenpaine</a:t>
                      </a:r>
                      <a:r>
                        <a:rPr lang="fi-FI" baseline="0" dirty="0" smtClean="0">
                          <a:latin typeface="Trebuchet MS" panose="020B0603020202020204" pitchFamily="34" charset="0"/>
                        </a:rPr>
                        <a:t> &gt;100 mmHg)</a:t>
                      </a:r>
                      <a:endParaRPr lang="fi-FI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latin typeface="Trebuchet MS" panose="020B0603020202020204" pitchFamily="34" charset="0"/>
                        </a:rPr>
                        <a:t>5</a:t>
                      </a:r>
                      <a:endParaRPr lang="fi-FI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922188"/>
                  </a:ext>
                </a:extLst>
              </a:tr>
              <a:tr h="421535">
                <a:tc>
                  <a:txBody>
                    <a:bodyPr/>
                    <a:lstStyle/>
                    <a:p>
                      <a:r>
                        <a:rPr lang="fi-FI" dirty="0" smtClean="0">
                          <a:latin typeface="Trebuchet MS" panose="020B0603020202020204" pitchFamily="34" charset="0"/>
                        </a:rPr>
                        <a:t>Ei i.v nesteytystä</a:t>
                      </a:r>
                      <a:r>
                        <a:rPr lang="fi-FI" baseline="0" dirty="0" smtClean="0">
                          <a:latin typeface="Trebuchet MS" panose="020B0603020202020204" pitchFamily="34" charset="0"/>
                        </a:rPr>
                        <a:t> vaativaa kuivumaa</a:t>
                      </a:r>
                      <a:endParaRPr lang="fi-FI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latin typeface="Trebuchet MS" panose="020B0603020202020204" pitchFamily="34" charset="0"/>
                        </a:rPr>
                        <a:t>3</a:t>
                      </a:r>
                      <a:endParaRPr lang="fi-FI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365565"/>
                  </a:ext>
                </a:extLst>
              </a:tr>
              <a:tr h="421535">
                <a:tc>
                  <a:txBody>
                    <a:bodyPr/>
                    <a:lstStyle/>
                    <a:p>
                      <a:r>
                        <a:rPr lang="fi-FI" dirty="0" smtClean="0">
                          <a:latin typeface="Trebuchet MS" panose="020B0603020202020204" pitchFamily="34" charset="0"/>
                        </a:rPr>
                        <a:t>Ei</a:t>
                      </a:r>
                      <a:r>
                        <a:rPr lang="fi-FI" baseline="0" dirty="0" smtClean="0">
                          <a:latin typeface="Trebuchet MS" panose="020B0603020202020204" pitchFamily="34" charset="0"/>
                        </a:rPr>
                        <a:t> oireista tai vaikeaa COPD:tä</a:t>
                      </a:r>
                      <a:endParaRPr lang="fi-FI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latin typeface="Trebuchet MS" panose="020B0603020202020204" pitchFamily="34" charset="0"/>
                        </a:rPr>
                        <a:t>4</a:t>
                      </a:r>
                      <a:endParaRPr lang="fi-FI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74592"/>
                  </a:ext>
                </a:extLst>
              </a:tr>
              <a:tr h="4215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 smtClean="0">
                          <a:latin typeface="Trebuchet MS" panose="020B0603020202020204" pitchFamily="34" charset="0"/>
                        </a:rPr>
                        <a:t>Ei aiempaa</a:t>
                      </a:r>
                      <a:r>
                        <a:rPr lang="fi-FI" baseline="0" dirty="0" smtClean="0">
                          <a:latin typeface="Trebuchet MS" panose="020B0603020202020204" pitchFamily="34" charset="0"/>
                        </a:rPr>
                        <a:t> systeemistä sieni-infektiota*</a:t>
                      </a:r>
                      <a:endParaRPr lang="fi-FI" dirty="0" smtClean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latin typeface="Trebuchet MS" panose="020B0603020202020204" pitchFamily="34" charset="0"/>
                        </a:rPr>
                        <a:t>4</a:t>
                      </a:r>
                      <a:endParaRPr lang="fi-FI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077131"/>
                  </a:ext>
                </a:extLst>
              </a:tr>
              <a:tr h="4215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 smtClean="0">
                          <a:latin typeface="Trebuchet MS" panose="020B0603020202020204" pitchFamily="34" charset="0"/>
                        </a:rPr>
                        <a:t>Avohoitopotilas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latin typeface="Trebuchet MS" panose="020B0603020202020204" pitchFamily="34" charset="0"/>
                        </a:rPr>
                        <a:t>3</a:t>
                      </a:r>
                      <a:endParaRPr lang="fi-FI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347734"/>
                  </a:ext>
                </a:extLst>
              </a:tr>
              <a:tr h="4215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 smtClean="0">
                          <a:latin typeface="Trebuchet MS" panose="020B0603020202020204" pitchFamily="34" charset="0"/>
                        </a:rPr>
                        <a:t>Ikä &lt; 60 vuotta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latin typeface="Trebuchet MS" panose="020B0603020202020204" pitchFamily="34" charset="0"/>
                        </a:rPr>
                        <a:t>2</a:t>
                      </a:r>
                      <a:endParaRPr lang="fi-FI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76679"/>
                  </a:ext>
                </a:extLst>
              </a:tr>
            </a:tbl>
          </a:graphicData>
        </a:graphic>
      </p:graphicFrame>
      <p:sp>
        <p:nvSpPr>
          <p:cNvPr id="3" name="Tekstiruutu 2"/>
          <p:cNvSpPr txBox="1"/>
          <p:nvPr/>
        </p:nvSpPr>
        <p:spPr>
          <a:xfrm>
            <a:off x="5877096" y="4671755"/>
            <a:ext cx="2703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/>
              <a:t>Candida</a:t>
            </a:r>
            <a:r>
              <a:rPr lang="fi-FI" dirty="0"/>
              <a:t>-sepsis, </a:t>
            </a:r>
            <a:r>
              <a:rPr lang="fi-FI" dirty="0" err="1" smtClean="0"/>
              <a:t>Aspergillus</a:t>
            </a:r>
            <a:endParaRPr lang="fi-FI" dirty="0"/>
          </a:p>
        </p:txBody>
      </p:sp>
      <p:sp>
        <p:nvSpPr>
          <p:cNvPr id="4" name="Tekstiruutu 3"/>
          <p:cNvSpPr txBox="1"/>
          <p:nvPr/>
        </p:nvSpPr>
        <p:spPr>
          <a:xfrm>
            <a:off x="1978429" y="590204"/>
            <a:ext cx="78326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000" dirty="0">
                <a:solidFill>
                  <a:srgbClr val="00B050"/>
                </a:solidFill>
              </a:rPr>
              <a:t>MASCC ≥ 21 ja kiinteän elimen </a:t>
            </a:r>
            <a:r>
              <a:rPr lang="fi-FI" sz="4000" dirty="0" smtClean="0">
                <a:solidFill>
                  <a:srgbClr val="00B050"/>
                </a:solidFill>
              </a:rPr>
              <a:t>syöpä</a:t>
            </a:r>
            <a:endParaRPr lang="fi-FI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390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 rotWithShape="1">
          <a:blip r:embed="rId2"/>
          <a:srcRect b="62232"/>
          <a:stretch/>
        </p:blipFill>
        <p:spPr>
          <a:xfrm>
            <a:off x="347134" y="-13192"/>
            <a:ext cx="4772414" cy="1384793"/>
          </a:xfrm>
          <a:prstGeom prst="rect">
            <a:avLst/>
          </a:prstGeom>
        </p:spPr>
      </p:pic>
      <p:graphicFrame>
        <p:nvGraphicFramePr>
          <p:cNvPr id="5" name="Taulukk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006007"/>
              </p:ext>
            </p:extLst>
          </p:nvPr>
        </p:nvGraphicFramePr>
        <p:xfrm>
          <a:off x="818340" y="1645919"/>
          <a:ext cx="10279151" cy="4472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79151">
                  <a:extLst>
                    <a:ext uri="{9D8B030D-6E8A-4147-A177-3AD203B41FA5}">
                      <a16:colId xmlns:a16="http://schemas.microsoft.com/office/drawing/2014/main" val="2919654083"/>
                    </a:ext>
                  </a:extLst>
                </a:gridCol>
              </a:tblGrid>
              <a:tr h="459823">
                <a:tc>
                  <a:txBody>
                    <a:bodyPr/>
                    <a:lstStyle/>
                    <a:p>
                      <a:r>
                        <a:rPr lang="fi-FI" dirty="0" smtClean="0">
                          <a:latin typeface="Trebuchet MS" panose="020B0603020202020204" pitchFamily="34" charset="0"/>
                        </a:rPr>
                        <a:t>Kotihoidon</a:t>
                      </a:r>
                      <a:r>
                        <a:rPr lang="fi-FI" baseline="0" dirty="0" smtClean="0">
                          <a:latin typeface="Trebuchet MS" panose="020B0603020202020204" pitchFamily="34" charset="0"/>
                        </a:rPr>
                        <a:t> kriteerit:</a:t>
                      </a:r>
                      <a:endParaRPr lang="fi-FI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469655"/>
                  </a:ext>
                </a:extLst>
              </a:tr>
              <a:tr h="459823">
                <a:tc>
                  <a:txBody>
                    <a:bodyPr/>
                    <a:lstStyle/>
                    <a:p>
                      <a:r>
                        <a:rPr lang="fi-FI" dirty="0" smtClean="0">
                          <a:latin typeface="Trebuchet MS" panose="020B0603020202020204" pitchFamily="34" charset="0"/>
                        </a:rPr>
                        <a:t>Asuu toisen aikuisen kanssa alle tunnin matkan päässä sairaalasta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524565"/>
                  </a:ext>
                </a:extLst>
              </a:tr>
              <a:tr h="793666">
                <a:tc>
                  <a:txBody>
                    <a:bodyPr/>
                    <a:lstStyle/>
                    <a:p>
                      <a:r>
                        <a:rPr lang="fi-FI" dirty="0" smtClean="0">
                          <a:latin typeface="Trebuchet MS" panose="020B0603020202020204" pitchFamily="34" charset="0"/>
                        </a:rPr>
                        <a:t>Välitön</a:t>
                      </a:r>
                      <a:r>
                        <a:rPr lang="fi-FI" baseline="0" dirty="0" smtClean="0">
                          <a:latin typeface="Trebuchet MS" panose="020B0603020202020204" pitchFamily="34" charset="0"/>
                        </a:rPr>
                        <a:t> mahdollisuus palata sairaalaan yleistilan huonotessa tai kuumeen jatkuessa yli 2 vrk</a:t>
                      </a:r>
                      <a:endParaRPr lang="fi-FI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50072"/>
                  </a:ext>
                </a:extLst>
              </a:tr>
              <a:tr h="459823">
                <a:tc>
                  <a:txBody>
                    <a:bodyPr/>
                    <a:lstStyle/>
                    <a:p>
                      <a:r>
                        <a:rPr lang="fi-FI" dirty="0" smtClean="0">
                          <a:latin typeface="Trebuchet MS" panose="020B0603020202020204" pitchFamily="34" charset="0"/>
                        </a:rPr>
                        <a:t>Ei merkittävää</a:t>
                      </a:r>
                      <a:r>
                        <a:rPr lang="fi-FI" baseline="0" dirty="0" smtClean="0">
                          <a:latin typeface="Trebuchet MS" panose="020B0603020202020204" pitchFamily="34" charset="0"/>
                        </a:rPr>
                        <a:t> maksan tai munuaisten vajaatoimintaa</a:t>
                      </a:r>
                      <a:endParaRPr lang="fi-FI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661732"/>
                  </a:ext>
                </a:extLst>
              </a:tr>
              <a:tr h="459823">
                <a:tc>
                  <a:txBody>
                    <a:bodyPr/>
                    <a:lstStyle/>
                    <a:p>
                      <a:r>
                        <a:rPr lang="fi-FI" dirty="0" smtClean="0">
                          <a:latin typeface="Trebuchet MS" panose="020B0603020202020204" pitchFamily="34" charset="0"/>
                        </a:rPr>
                        <a:t>Ei vatsakipua, ripulia, oksentelua tai nielemisvaikeutta</a:t>
                      </a:r>
                      <a:endParaRPr lang="fi-FI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349137"/>
                  </a:ext>
                </a:extLst>
              </a:tr>
              <a:tr h="459823">
                <a:tc>
                  <a:txBody>
                    <a:bodyPr/>
                    <a:lstStyle/>
                    <a:p>
                      <a:r>
                        <a:rPr lang="fi-FI" dirty="0" smtClean="0">
                          <a:latin typeface="Trebuchet MS" panose="020B0603020202020204" pitchFamily="34" charset="0"/>
                        </a:rPr>
                        <a:t>Ei katetri-infektiota,</a:t>
                      </a:r>
                      <a:r>
                        <a:rPr lang="fi-FI" baseline="0" dirty="0" smtClean="0">
                          <a:latin typeface="Trebuchet MS" panose="020B0603020202020204" pitchFamily="34" charset="0"/>
                        </a:rPr>
                        <a:t> pneumoniaa tai keskushermostoinfektiota</a:t>
                      </a:r>
                      <a:endParaRPr lang="fi-FI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885842"/>
                  </a:ext>
                </a:extLst>
              </a:tr>
              <a:tr h="459823">
                <a:tc>
                  <a:txBody>
                    <a:bodyPr/>
                    <a:lstStyle/>
                    <a:p>
                      <a:r>
                        <a:rPr lang="fi-FI" dirty="0" smtClean="0">
                          <a:latin typeface="Trebuchet MS" panose="020B0603020202020204" pitchFamily="34" charset="0"/>
                        </a:rPr>
                        <a:t>Ei ole saanut fluorokinolonia viimeisen viikon kuluessa</a:t>
                      </a:r>
                      <a:endParaRPr lang="fi-FI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708137"/>
                  </a:ext>
                </a:extLst>
              </a:tr>
              <a:tr h="459823">
                <a:tc>
                  <a:txBody>
                    <a:bodyPr/>
                    <a:lstStyle/>
                    <a:p>
                      <a:r>
                        <a:rPr lang="fi-FI" dirty="0" smtClean="0">
                          <a:latin typeface="Trebuchet MS" panose="020B0603020202020204" pitchFamily="34" charset="0"/>
                        </a:rPr>
                        <a:t>Ei resistentin mikrobin (MRSA, ESBL, VRE, CPE)</a:t>
                      </a:r>
                      <a:r>
                        <a:rPr lang="fi-FI" baseline="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fi-FI" baseline="0" dirty="0" err="1" smtClean="0">
                          <a:latin typeface="Trebuchet MS" panose="020B0603020202020204" pitchFamily="34" charset="0"/>
                        </a:rPr>
                        <a:t>kantajuutta</a:t>
                      </a:r>
                      <a:r>
                        <a:rPr lang="fi-FI" baseline="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fi-FI" i="1" baseline="0" dirty="0" smtClean="0">
                          <a:latin typeface="Trebuchet MS" panose="020B0603020202020204" pitchFamily="34" charset="0"/>
                        </a:rPr>
                        <a:t>(Eskon yläpalkissa punainen merkintä)</a:t>
                      </a:r>
                      <a:endParaRPr lang="fi-FI" i="1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058893"/>
                  </a:ext>
                </a:extLst>
              </a:tr>
              <a:tr h="459823">
                <a:tc>
                  <a:txBody>
                    <a:bodyPr/>
                    <a:lstStyle/>
                    <a:p>
                      <a:r>
                        <a:rPr lang="fi-FI" dirty="0" smtClean="0">
                          <a:latin typeface="Trebuchet MS" panose="020B0603020202020204" pitchFamily="34" charset="0"/>
                        </a:rPr>
                        <a:t>Ei aiempaa Pseudomonaksen</a:t>
                      </a:r>
                      <a:r>
                        <a:rPr lang="fi-FI" baseline="0" dirty="0" smtClean="0">
                          <a:latin typeface="Trebuchet MS" panose="020B0603020202020204" pitchFamily="34" charset="0"/>
                        </a:rPr>
                        <a:t> aiheuttamaa infektiota </a:t>
                      </a:r>
                      <a:r>
                        <a:rPr lang="fi-FI" strike="noStrike" baseline="0" dirty="0" smtClean="0">
                          <a:latin typeface="Trebuchet MS" panose="020B0603020202020204" pitchFamily="34" charset="0"/>
                        </a:rPr>
                        <a:t>tai kolonisaatiota* </a:t>
                      </a:r>
                      <a:r>
                        <a:rPr lang="fi-FI" i="1" strike="noStrike" baseline="0" dirty="0" smtClean="0">
                          <a:latin typeface="Trebuchet MS" panose="020B0603020202020204" pitchFamily="34" charset="0"/>
                        </a:rPr>
                        <a:t>(</a:t>
                      </a:r>
                      <a:r>
                        <a:rPr lang="fi-FI" i="1" strike="noStrike" baseline="0" dirty="0" err="1" smtClean="0">
                          <a:latin typeface="Trebuchet MS" panose="020B0603020202020204" pitchFamily="34" charset="0"/>
                        </a:rPr>
                        <a:t>Weblab</a:t>
                      </a:r>
                      <a:r>
                        <a:rPr lang="fi-FI" i="1" strike="noStrike" baseline="0" dirty="0" smtClean="0">
                          <a:latin typeface="Trebuchet MS" panose="020B0603020202020204" pitchFamily="34" charset="0"/>
                        </a:rPr>
                        <a:t> T-365 kertymä)</a:t>
                      </a:r>
                      <a:endParaRPr lang="fi-FI" i="1" strike="noStrike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782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055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00B050"/>
                </a:solidFill>
              </a:rPr>
              <a:t>MASCC ≥ 21 ja kotihoidon kriteerit täyttyvät:</a:t>
            </a:r>
            <a:endParaRPr lang="fi-FI" dirty="0">
              <a:solidFill>
                <a:srgbClr val="00B05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i-FI" dirty="0" smtClean="0"/>
              <a:t>Päivystyksessä </a:t>
            </a:r>
            <a:r>
              <a:rPr lang="fi-FI" dirty="0" err="1" smtClean="0"/>
              <a:t>keftriaksoni</a:t>
            </a:r>
            <a:r>
              <a:rPr lang="fi-FI" dirty="0" smtClean="0"/>
              <a:t> 2 g iv (tai </a:t>
            </a:r>
            <a:r>
              <a:rPr lang="fi-FI" dirty="0" err="1" smtClean="0"/>
              <a:t>pip-tazo</a:t>
            </a:r>
            <a:r>
              <a:rPr lang="fi-FI" dirty="0" smtClean="0"/>
              <a:t>)  ja seuranta 4 h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 smtClean="0"/>
              <a:t>Resepti </a:t>
            </a:r>
            <a:r>
              <a:rPr lang="fi-FI" dirty="0" err="1" smtClean="0"/>
              <a:t>siprofloksasiini</a:t>
            </a:r>
            <a:r>
              <a:rPr lang="fi-FI" dirty="0" smtClean="0"/>
              <a:t> 500-750 mg x 2 </a:t>
            </a:r>
            <a:r>
              <a:rPr lang="fi-FI" dirty="0" err="1" smtClean="0"/>
              <a:t>po</a:t>
            </a:r>
            <a:r>
              <a:rPr lang="fi-FI" dirty="0" smtClean="0"/>
              <a:t> + </a:t>
            </a:r>
            <a:r>
              <a:rPr lang="fi-FI" dirty="0" err="1" smtClean="0"/>
              <a:t>amoksisilliini-klavulaanihappo</a:t>
            </a:r>
            <a:r>
              <a:rPr lang="fi-FI" dirty="0" smtClean="0"/>
              <a:t> 875 mg x 3 </a:t>
            </a:r>
            <a:r>
              <a:rPr lang="fi-FI" dirty="0" err="1" smtClean="0"/>
              <a:t>po</a:t>
            </a:r>
            <a:r>
              <a:rPr lang="fi-FI" dirty="0" smtClean="0"/>
              <a:t> 7 vrk  </a:t>
            </a:r>
            <a:r>
              <a:rPr lang="fi-FI" sz="2000" dirty="0" smtClean="0"/>
              <a:t>(penisilliini/</a:t>
            </a:r>
            <a:r>
              <a:rPr lang="fi-FI" sz="2000" dirty="0" err="1" smtClean="0"/>
              <a:t>amoksisilliini</a:t>
            </a:r>
            <a:r>
              <a:rPr lang="fi-FI" sz="2000" dirty="0" smtClean="0"/>
              <a:t>-allergia: tilalle </a:t>
            </a:r>
            <a:r>
              <a:rPr lang="fi-FI" sz="2000" dirty="0" err="1" smtClean="0"/>
              <a:t>klindamysiini</a:t>
            </a:r>
            <a:r>
              <a:rPr lang="fi-FI" sz="2000" dirty="0" smtClean="0"/>
              <a:t>  600 mg x 3 </a:t>
            </a:r>
            <a:r>
              <a:rPr lang="fi-FI" sz="2000" dirty="0" err="1" smtClean="0"/>
              <a:t>po</a:t>
            </a:r>
            <a:r>
              <a:rPr lang="fi-FI" sz="20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 smtClean="0"/>
              <a:t>Ohjeista palaamaan päivystykseen, jos kuume jatkuu &gt; 2 vrk tai vointi heikkenee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 err="1" smtClean="0"/>
              <a:t>Pvk</a:t>
            </a:r>
            <a:r>
              <a:rPr lang="fi-FI" dirty="0" smtClean="0"/>
              <a:t> + B-</a:t>
            </a:r>
            <a:r>
              <a:rPr lang="fi-FI" dirty="0" err="1" smtClean="0"/>
              <a:t>neut</a:t>
            </a:r>
            <a:r>
              <a:rPr lang="fi-FI" dirty="0" smtClean="0"/>
              <a:t>, </a:t>
            </a:r>
            <a:r>
              <a:rPr lang="fi-FI" dirty="0" err="1" smtClean="0"/>
              <a:t>crp</a:t>
            </a:r>
            <a:r>
              <a:rPr lang="fi-FI" dirty="0" smtClean="0"/>
              <a:t>, </a:t>
            </a:r>
            <a:r>
              <a:rPr lang="fi-FI" dirty="0" err="1" smtClean="0"/>
              <a:t>nta</a:t>
            </a:r>
            <a:r>
              <a:rPr lang="fi-FI" dirty="0" smtClean="0"/>
              <a:t> 2-3 vrk kuluttua </a:t>
            </a:r>
            <a:r>
              <a:rPr lang="fi-FI" dirty="0"/>
              <a:t>(seuraavana arkena) onkologian </a:t>
            </a:r>
            <a:r>
              <a:rPr lang="fi-FI" dirty="0" smtClean="0"/>
              <a:t>pkl (konsultoi onkologia seurannasta)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7066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ulukk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70555"/>
              </p:ext>
            </p:extLst>
          </p:nvPr>
        </p:nvGraphicFramePr>
        <p:xfrm>
          <a:off x="1953491" y="133007"/>
          <a:ext cx="7360372" cy="6624828"/>
        </p:xfrm>
        <a:graphic>
          <a:graphicData uri="http://schemas.openxmlformats.org/drawingml/2006/table">
            <a:tbl>
              <a:tblPr/>
              <a:tblGrid>
                <a:gridCol w="2109707">
                  <a:extLst>
                    <a:ext uri="{9D8B030D-6E8A-4147-A177-3AD203B41FA5}">
                      <a16:colId xmlns:a16="http://schemas.microsoft.com/office/drawing/2014/main" val="568405153"/>
                    </a:ext>
                  </a:extLst>
                </a:gridCol>
                <a:gridCol w="5250665">
                  <a:extLst>
                    <a:ext uri="{9D8B030D-6E8A-4147-A177-3AD203B41FA5}">
                      <a16:colId xmlns:a16="http://schemas.microsoft.com/office/drawing/2014/main" val="3602049607"/>
                    </a:ext>
                  </a:extLst>
                </a:gridCol>
              </a:tblGrid>
              <a:tr h="27696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 spc="-25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Ensisijainen valinta vuodeosastolla pärjäävälle</a:t>
                      </a:r>
                      <a:endParaRPr lang="fi-FI" sz="18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fi-FI" sz="1800" spc="-25" dirty="0" err="1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Keftriaksoni</a:t>
                      </a:r>
                      <a:r>
                        <a:rPr lang="fi-FI" sz="1800" spc="-25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 g x 1-2* iv (seuraavat ehdot täyttyvät)</a:t>
                      </a:r>
                      <a:endParaRPr lang="fi-FI" sz="18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–"/>
                        <a:tabLst>
                          <a:tab pos="457200" algn="l"/>
                        </a:tabLst>
                      </a:pPr>
                      <a:r>
                        <a:rPr lang="fi-FI" sz="1800" spc="-25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alku kotona </a:t>
                      </a:r>
                      <a:endParaRPr lang="fi-FI" sz="18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–"/>
                        <a:tabLst>
                          <a:tab pos="457200" algn="l"/>
                        </a:tabLst>
                      </a:pPr>
                      <a:r>
                        <a:rPr lang="fi-FI" sz="1800" spc="-25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ei akuuttia leukemiaa/lymfoomaa</a:t>
                      </a:r>
                      <a:endParaRPr lang="fi-FI" sz="18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–"/>
                        <a:tabLst>
                          <a:tab pos="457200" algn="l"/>
                        </a:tabLst>
                      </a:pPr>
                      <a:r>
                        <a:rPr lang="fi-FI" sz="1800" spc="-25" dirty="0" err="1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neutropenian</a:t>
                      </a:r>
                      <a:r>
                        <a:rPr lang="fi-FI" sz="1800" spc="-25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oletettu kesto alle 7 vrk</a:t>
                      </a:r>
                      <a:endParaRPr lang="fi-FI" sz="18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–"/>
                        <a:tabLst>
                          <a:tab pos="457200" algn="l"/>
                        </a:tabLst>
                      </a:pPr>
                      <a:r>
                        <a:rPr lang="fi-FI" sz="1800" spc="-25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kliinisesti </a:t>
                      </a:r>
                      <a:r>
                        <a:rPr lang="fi-FI" sz="1800" spc="-25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vakaa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–"/>
                        <a:tabLst>
                          <a:tab pos="457200" algn="l"/>
                        </a:tabLst>
                      </a:pPr>
                      <a:r>
                        <a:rPr lang="fi-FI" sz="1800" spc="-25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Ei </a:t>
                      </a:r>
                      <a:r>
                        <a:rPr lang="fi-FI" sz="1800" spc="-25" dirty="0" err="1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pseudomonas-kantajuutta</a:t>
                      </a:r>
                      <a:endParaRPr lang="fi-FI" sz="18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–"/>
                        <a:tabLst>
                          <a:tab pos="457200" algn="l"/>
                        </a:tabLst>
                      </a:pPr>
                      <a:r>
                        <a:rPr lang="fi-FI" sz="1800" spc="-25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pelkkä kuume ilman muita infektio-oireita</a:t>
                      </a:r>
                      <a:r>
                        <a:rPr lang="fi-FI" sz="1800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fi-FI" sz="1800" dirty="0" err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Piperasilliini-tatsobaktaami</a:t>
                      </a:r>
                      <a:r>
                        <a:rPr lang="fi-FI" sz="18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4 g x 3 iv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–"/>
                        <a:tabLst>
                          <a:tab pos="457200" algn="l"/>
                        </a:tabLst>
                      </a:pPr>
                      <a:r>
                        <a:rPr lang="fi-FI" sz="1800" spc="-25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muissa tapauksissa</a:t>
                      </a:r>
                      <a:endParaRPr lang="fi-FI" sz="18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122399"/>
                  </a:ext>
                </a:extLst>
              </a:tr>
              <a:tr h="279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 spc="-25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Epävakaa potilas</a:t>
                      </a:r>
                      <a:endParaRPr lang="fi-FI" sz="18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 spc="-25" dirty="0" err="1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Meropeneemi</a:t>
                      </a:r>
                      <a:r>
                        <a:rPr lang="en-US" sz="1800" spc="-25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 g x 3 iv </a:t>
                      </a:r>
                      <a:endParaRPr lang="fi-FI" sz="18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3751806"/>
                  </a:ext>
                </a:extLst>
              </a:tr>
              <a:tr h="837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 spc="-25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Vaikea beetalaktaami-allergia</a:t>
                      </a:r>
                      <a:endParaRPr lang="fi-FI" sz="18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fi-FI" sz="1800" spc="-25" dirty="0" err="1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Vankomysiini</a:t>
                      </a:r>
                      <a:r>
                        <a:rPr lang="fi-FI" sz="1800" spc="-25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1-1.5 g x 2 iv + </a:t>
                      </a:r>
                      <a:r>
                        <a:rPr lang="fi-FI" sz="1800" spc="-25" dirty="0" err="1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atstreonaami</a:t>
                      </a:r>
                      <a:r>
                        <a:rPr lang="fi-FI" sz="1800" spc="-25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 g x 3 iv + </a:t>
                      </a:r>
                      <a:r>
                        <a:rPr lang="fi-FI" sz="1800" spc="-25" dirty="0" err="1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siprofloksasiini</a:t>
                      </a:r>
                      <a:r>
                        <a:rPr lang="fi-FI" sz="1800" spc="-25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400 mg x 2-3 iv</a:t>
                      </a:r>
                      <a:endParaRPr lang="fi-FI" sz="18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4984364"/>
                  </a:ext>
                </a:extLst>
              </a:tr>
              <a:tr h="279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 spc="-25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ESBL </a:t>
                      </a:r>
                      <a:r>
                        <a:rPr lang="fi-FI" sz="1800" spc="-25" dirty="0" err="1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kantajuus</a:t>
                      </a:r>
                      <a:endParaRPr lang="fi-FI" sz="18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fi-FI" sz="1800" spc="-25" dirty="0" err="1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Meropeneemi</a:t>
                      </a:r>
                      <a:r>
                        <a:rPr lang="fi-FI" sz="1800" spc="-25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 g x 3 iv</a:t>
                      </a:r>
                      <a:endParaRPr lang="fi-FI" sz="18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8738708"/>
                  </a:ext>
                </a:extLst>
              </a:tr>
              <a:tr h="5586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 spc="-25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VRE kantajuus</a:t>
                      </a:r>
                      <a:endParaRPr lang="fi-FI" sz="18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fi-FI" sz="1800" spc="-25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lisää empiiriseen hoitoon </a:t>
                      </a:r>
                      <a:r>
                        <a:rPr lang="fi-FI" sz="1800" spc="-25" dirty="0" err="1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linetsolidi</a:t>
                      </a:r>
                      <a:r>
                        <a:rPr lang="fi-FI" sz="1800" spc="-25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600 mg x 2 </a:t>
                      </a:r>
                      <a:r>
                        <a:rPr lang="fi-FI" sz="1800" spc="-25" dirty="0" err="1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</a:t>
                      </a:r>
                      <a:r>
                        <a:rPr lang="fi-FI" sz="1800" spc="-25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tai iv</a:t>
                      </a:r>
                      <a:endParaRPr lang="fi-FI" sz="18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4318013"/>
                  </a:ext>
                </a:extLst>
              </a:tr>
              <a:tr h="5586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 spc="-25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MRSA kantajuus</a:t>
                      </a:r>
                      <a:endParaRPr lang="fi-FI" sz="18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fi-FI" sz="1800" spc="-25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lisää empiiriseen hoitoon </a:t>
                      </a:r>
                      <a:r>
                        <a:rPr lang="fi-FI" sz="1800" spc="-25" dirty="0" err="1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vankomysiini</a:t>
                      </a:r>
                      <a:r>
                        <a:rPr lang="fi-FI" sz="1800" spc="-25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1-1,5 g x 2 iv, alkuannos 2 g</a:t>
                      </a:r>
                      <a:endParaRPr lang="fi-FI" sz="18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752148"/>
                  </a:ext>
                </a:extLst>
              </a:tr>
              <a:tr h="5586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 spc="-25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CPE kantajuus</a:t>
                      </a:r>
                      <a:endParaRPr lang="fi-FI" sz="18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fi-FI" sz="1800" spc="-25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lisää empiiriseen hoitoon </a:t>
                      </a:r>
                      <a:r>
                        <a:rPr lang="fi-FI" sz="1800" spc="-25" dirty="0" err="1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kolistiini</a:t>
                      </a:r>
                      <a:r>
                        <a:rPr lang="fi-FI" sz="1800" spc="-25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4,5 </a:t>
                      </a:r>
                      <a:r>
                        <a:rPr lang="fi-FI" sz="1800" spc="-25" dirty="0" err="1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milj</a:t>
                      </a:r>
                      <a:r>
                        <a:rPr lang="fi-FI" sz="1800" spc="-25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IU x 2, alkuannos 9 </a:t>
                      </a:r>
                      <a:r>
                        <a:rPr lang="fi-FI" sz="1800" spc="-25" dirty="0" err="1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milj</a:t>
                      </a:r>
                      <a:r>
                        <a:rPr lang="fi-FI" sz="1800" spc="-25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IU</a:t>
                      </a:r>
                      <a:endParaRPr lang="fi-FI" sz="18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9634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983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99117"/>
            <a:ext cx="10515600" cy="1148387"/>
          </a:xfrm>
        </p:spPr>
        <p:txBody>
          <a:bodyPr/>
          <a:lstStyle/>
          <a:p>
            <a:r>
              <a:rPr lang="fi-FI" dirty="0" smtClean="0">
                <a:solidFill>
                  <a:srgbClr val="00B050"/>
                </a:solidFill>
              </a:rPr>
              <a:t>Antibioottipumppu – PENISILLIINI käyttöön</a:t>
            </a:r>
            <a:endParaRPr lang="fi-FI" dirty="0">
              <a:solidFill>
                <a:srgbClr val="00B050"/>
              </a:solidFill>
            </a:endParaRPr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3739" y="1023060"/>
            <a:ext cx="7968113" cy="2974652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239" y="4222156"/>
            <a:ext cx="8073854" cy="260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49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00B050"/>
                </a:solidFill>
              </a:rPr>
              <a:t>HIV-PEP</a:t>
            </a:r>
            <a:endParaRPr lang="fi-FI" dirty="0">
              <a:solidFill>
                <a:srgbClr val="00B050"/>
              </a:solidFill>
            </a:endParaRP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2701" y="341629"/>
            <a:ext cx="6961290" cy="6161614"/>
          </a:xfrm>
          <a:prstGeom prst="rect">
            <a:avLst/>
          </a:prstGeom>
        </p:spPr>
      </p:pic>
      <p:sp>
        <p:nvSpPr>
          <p:cNvPr id="5" name="Ellipsi 4"/>
          <p:cNvSpPr/>
          <p:nvPr/>
        </p:nvSpPr>
        <p:spPr>
          <a:xfrm>
            <a:off x="8691153" y="3651514"/>
            <a:ext cx="1541417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kstiruutu 5"/>
          <p:cNvSpPr txBox="1"/>
          <p:nvPr/>
        </p:nvSpPr>
        <p:spPr>
          <a:xfrm>
            <a:off x="98249" y="2396612"/>
            <a:ext cx="28390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smtClean="0">
                <a:solidFill>
                  <a:srgbClr val="FF0000"/>
                </a:solidFill>
              </a:rPr>
              <a:t>Yhteinen neula iv-huumeiden käytössä</a:t>
            </a:r>
          </a:p>
          <a:p>
            <a:r>
              <a:rPr lang="fi-FI" sz="1200" dirty="0"/>
              <a:t>	</a:t>
            </a:r>
            <a:r>
              <a:rPr lang="fi-FI" sz="1200" dirty="0" smtClean="0"/>
              <a:t>tai</a:t>
            </a:r>
          </a:p>
          <a:p>
            <a:r>
              <a:rPr lang="fi-FI" sz="1200" dirty="0" smtClean="0"/>
              <a:t>veri-verialtistus </a:t>
            </a:r>
            <a:r>
              <a:rPr lang="fi-FI" sz="1200" dirty="0" err="1" smtClean="0"/>
              <a:t>vireemisen</a:t>
            </a:r>
            <a:r>
              <a:rPr lang="fi-FI" sz="1200" dirty="0" smtClean="0"/>
              <a:t> HIV+ kanssa (tappelu)</a:t>
            </a:r>
          </a:p>
          <a:p>
            <a:endParaRPr lang="fi-FI" sz="1600" dirty="0"/>
          </a:p>
          <a:p>
            <a:r>
              <a:rPr lang="fi-FI" sz="1600" dirty="0" smtClean="0"/>
              <a:t>	↓ </a:t>
            </a:r>
          </a:p>
          <a:p>
            <a:r>
              <a:rPr lang="fi-FI" sz="1600" dirty="0"/>
              <a:t> </a:t>
            </a:r>
            <a:r>
              <a:rPr lang="fi-FI" sz="1600" dirty="0" smtClean="0"/>
              <a:t>            Aloita PEP</a:t>
            </a:r>
          </a:p>
          <a:p>
            <a:endParaRPr lang="fi-FI" sz="1600" dirty="0"/>
          </a:p>
          <a:p>
            <a:endParaRPr lang="fi-FI" sz="1600" dirty="0" smtClean="0"/>
          </a:p>
          <a:p>
            <a:r>
              <a:rPr lang="fi-FI" sz="1600" dirty="0" smtClean="0"/>
              <a:t>                 </a:t>
            </a:r>
            <a:endParaRPr lang="fi-FI" sz="1600" dirty="0"/>
          </a:p>
          <a:p>
            <a:r>
              <a:rPr lang="fi-FI" sz="1600" dirty="0" smtClean="0"/>
              <a:t>          </a:t>
            </a:r>
          </a:p>
        </p:txBody>
      </p:sp>
      <p:sp>
        <p:nvSpPr>
          <p:cNvPr id="7" name="Pyöristetty suorakulmio 6"/>
          <p:cNvSpPr/>
          <p:nvPr/>
        </p:nvSpPr>
        <p:spPr>
          <a:xfrm>
            <a:off x="106961" y="2322872"/>
            <a:ext cx="2566218" cy="9807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Pyöristetty suorakulmio 7"/>
          <p:cNvSpPr/>
          <p:nvPr/>
        </p:nvSpPr>
        <p:spPr>
          <a:xfrm>
            <a:off x="2835488" y="2717074"/>
            <a:ext cx="1579758" cy="5301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yöristetty suorakulmio 8"/>
          <p:cNvSpPr/>
          <p:nvPr/>
        </p:nvSpPr>
        <p:spPr>
          <a:xfrm>
            <a:off x="609439" y="3663318"/>
            <a:ext cx="1253613" cy="3539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ruutu 10"/>
          <p:cNvSpPr txBox="1"/>
          <p:nvPr/>
        </p:nvSpPr>
        <p:spPr>
          <a:xfrm>
            <a:off x="2881832" y="2825791"/>
            <a:ext cx="15210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smtClean="0"/>
              <a:t>Tuntematon neula</a:t>
            </a:r>
            <a:endParaRPr lang="fi-FI" sz="1400" dirty="0"/>
          </a:p>
        </p:txBody>
      </p:sp>
      <p:sp>
        <p:nvSpPr>
          <p:cNvPr id="12" name="Tekstiruutu 11"/>
          <p:cNvSpPr txBox="1"/>
          <p:nvPr/>
        </p:nvSpPr>
        <p:spPr>
          <a:xfrm>
            <a:off x="3140299" y="3341097"/>
            <a:ext cx="1459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 </a:t>
            </a:r>
            <a:r>
              <a:rPr lang="fi-FI" dirty="0" smtClean="0"/>
              <a:t>    ↓</a:t>
            </a:r>
          </a:p>
          <a:p>
            <a:r>
              <a:rPr lang="fi-FI" dirty="0" smtClean="0"/>
              <a:t>Ei </a:t>
            </a:r>
            <a:r>
              <a:rPr lang="fi-FI" dirty="0" err="1" smtClean="0"/>
              <a:t>PEP:ä</a:t>
            </a:r>
            <a:endParaRPr lang="fi-FI" dirty="0"/>
          </a:p>
        </p:txBody>
      </p:sp>
      <p:sp>
        <p:nvSpPr>
          <p:cNvPr id="13" name="Pyöristetty suorakulmio 12"/>
          <p:cNvSpPr/>
          <p:nvPr/>
        </p:nvSpPr>
        <p:spPr>
          <a:xfrm>
            <a:off x="3148998" y="3672318"/>
            <a:ext cx="879053" cy="3453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015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00B050"/>
                </a:solidFill>
              </a:rPr>
              <a:t>HIV PEP </a:t>
            </a:r>
            <a:r>
              <a:rPr lang="fi-FI" dirty="0" err="1" smtClean="0">
                <a:solidFill>
                  <a:srgbClr val="00B050"/>
                </a:solidFill>
              </a:rPr>
              <a:t>Dg</a:t>
            </a:r>
            <a:r>
              <a:rPr lang="fi-FI" dirty="0" smtClean="0">
                <a:solidFill>
                  <a:srgbClr val="00B050"/>
                </a:solidFill>
              </a:rPr>
              <a:t>: Z20.6</a:t>
            </a:r>
            <a:endParaRPr lang="fi-FI" dirty="0">
              <a:solidFill>
                <a:srgbClr val="00B05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61257" y="1825625"/>
            <a:ext cx="11092543" cy="4351338"/>
          </a:xfrm>
        </p:spPr>
        <p:txBody>
          <a:bodyPr>
            <a:normAutofit/>
          </a:bodyPr>
          <a:lstStyle/>
          <a:p>
            <a:r>
              <a:rPr lang="en-US" sz="2400" dirty="0" err="1"/>
              <a:t>Emtricitabine</a:t>
            </a:r>
            <a:r>
              <a:rPr lang="en-US" sz="2400" dirty="0"/>
              <a:t>/</a:t>
            </a:r>
            <a:r>
              <a:rPr lang="en-US" sz="2400" dirty="0" err="1"/>
              <a:t>Tenofovir</a:t>
            </a:r>
            <a:r>
              <a:rPr lang="en-US" sz="2400" dirty="0"/>
              <a:t> </a:t>
            </a:r>
            <a:r>
              <a:rPr lang="en-US" sz="2400" dirty="0" err="1"/>
              <a:t>disoproxil</a:t>
            </a:r>
            <a:r>
              <a:rPr lang="en-US" sz="2400" dirty="0"/>
              <a:t> 200/245 mg 1 x 1 ja </a:t>
            </a:r>
            <a:r>
              <a:rPr lang="en-US" sz="2400" dirty="0" err="1">
                <a:solidFill>
                  <a:srgbClr val="FF0000"/>
                </a:solidFill>
              </a:rPr>
              <a:t>Tivicay</a:t>
            </a:r>
            <a:r>
              <a:rPr lang="en-US" sz="2400" dirty="0">
                <a:solidFill>
                  <a:srgbClr val="FF0000"/>
                </a:solidFill>
              </a:rPr>
              <a:t> 50 mg 1 x 1</a:t>
            </a:r>
            <a:r>
              <a:rPr lang="en-US" sz="2400" dirty="0"/>
              <a:t>, 28 </a:t>
            </a:r>
            <a:r>
              <a:rPr lang="en-US" sz="2400" dirty="0" err="1" smtClean="0"/>
              <a:t>vrk</a:t>
            </a:r>
            <a:endParaRPr lang="en-US" sz="2400" dirty="0" smtClean="0"/>
          </a:p>
          <a:p>
            <a:pPr lvl="1"/>
            <a:r>
              <a:rPr lang="en-US" sz="2000" dirty="0" err="1"/>
              <a:t>O</a:t>
            </a:r>
            <a:r>
              <a:rPr lang="en-US" sz="2000" dirty="0" err="1" smtClean="0"/>
              <a:t>tetaan</a:t>
            </a:r>
            <a:r>
              <a:rPr lang="en-US" sz="2000" dirty="0" smtClean="0"/>
              <a:t> </a:t>
            </a:r>
            <a:r>
              <a:rPr lang="en-US" sz="2000" dirty="0" err="1" smtClean="0"/>
              <a:t>ruuan</a:t>
            </a:r>
            <a:r>
              <a:rPr lang="en-US" sz="2000" dirty="0" smtClean="0"/>
              <a:t> (</a:t>
            </a:r>
            <a:r>
              <a:rPr lang="en-US" sz="2000" dirty="0" err="1" smtClean="0"/>
              <a:t>välipala</a:t>
            </a:r>
            <a:r>
              <a:rPr lang="en-US" sz="2000" dirty="0" smtClean="0"/>
              <a:t>) </a:t>
            </a:r>
            <a:r>
              <a:rPr lang="en-US" sz="2000" dirty="0" err="1" smtClean="0"/>
              <a:t>kanssa</a:t>
            </a:r>
            <a:endParaRPr lang="en-US" sz="2000" dirty="0" smtClean="0"/>
          </a:p>
          <a:p>
            <a:pPr lvl="1"/>
            <a:r>
              <a:rPr lang="en-US" sz="2000" dirty="0" err="1" smtClean="0"/>
              <a:t>Rauta</a:t>
            </a:r>
            <a:r>
              <a:rPr lang="en-US" sz="2000" dirty="0" smtClean="0"/>
              <a:t>, </a:t>
            </a:r>
            <a:r>
              <a:rPr lang="en-US" sz="2000" dirty="0" err="1" smtClean="0"/>
              <a:t>kalkki</a:t>
            </a:r>
            <a:r>
              <a:rPr lang="en-US" sz="2000" dirty="0" smtClean="0"/>
              <a:t>, magnesium </a:t>
            </a:r>
            <a:r>
              <a:rPr lang="en-US" sz="2000" dirty="0" err="1" smtClean="0"/>
              <a:t>huonontavat</a:t>
            </a:r>
            <a:r>
              <a:rPr lang="en-US" sz="2000" dirty="0"/>
              <a:t> </a:t>
            </a:r>
            <a:r>
              <a:rPr lang="en-US" sz="2000" dirty="0" err="1" smtClean="0"/>
              <a:t>Tivicayn</a:t>
            </a:r>
            <a:r>
              <a:rPr lang="en-US" sz="2000" dirty="0" smtClean="0"/>
              <a:t> </a:t>
            </a:r>
            <a:r>
              <a:rPr lang="en-US" sz="2000" dirty="0" err="1" smtClean="0"/>
              <a:t>imeytymistä</a:t>
            </a:r>
            <a:r>
              <a:rPr lang="en-US" sz="2000" dirty="0" smtClean="0"/>
              <a:t> → TAUOTA ne</a:t>
            </a:r>
          </a:p>
          <a:p>
            <a:pPr lvl="1"/>
            <a:r>
              <a:rPr lang="en-US" sz="2000" dirty="0" err="1" smtClean="0"/>
              <a:t>Voi</a:t>
            </a:r>
            <a:r>
              <a:rPr lang="en-US" sz="2000" dirty="0" smtClean="0"/>
              <a:t> </a:t>
            </a:r>
            <a:r>
              <a:rPr lang="en-US" sz="2000" dirty="0" err="1" smtClean="0"/>
              <a:t>käyttää</a:t>
            </a:r>
            <a:r>
              <a:rPr lang="en-US" sz="2000" dirty="0" smtClean="0"/>
              <a:t> </a:t>
            </a:r>
            <a:r>
              <a:rPr lang="en-US" sz="2000" dirty="0" err="1" smtClean="0"/>
              <a:t>raskauden</a:t>
            </a:r>
            <a:r>
              <a:rPr lang="en-US" sz="2000" dirty="0" smtClean="0"/>
              <a:t> ja </a:t>
            </a:r>
            <a:r>
              <a:rPr lang="en-US" sz="2000" dirty="0" err="1" smtClean="0"/>
              <a:t>imetyksen</a:t>
            </a:r>
            <a:r>
              <a:rPr lang="en-US" sz="2000" dirty="0" smtClean="0"/>
              <a:t> </a:t>
            </a:r>
            <a:r>
              <a:rPr lang="en-US" sz="2000" dirty="0" err="1" smtClean="0"/>
              <a:t>aikana</a:t>
            </a:r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r>
              <a:rPr lang="en-US" sz="2400" dirty="0" err="1" smtClean="0"/>
              <a:t>Aloitus</a:t>
            </a:r>
            <a:r>
              <a:rPr lang="en-US" sz="2400" dirty="0" smtClean="0"/>
              <a:t> </a:t>
            </a:r>
            <a:r>
              <a:rPr lang="en-US" sz="2400" b="1" u="sng" dirty="0" err="1" smtClean="0"/>
              <a:t>mahdollisimman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pian</a:t>
            </a:r>
            <a:endParaRPr lang="en-US" sz="2400" dirty="0" smtClean="0"/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dirty="0" err="1" smtClean="0"/>
              <a:t>Päivystyksestä</a:t>
            </a:r>
            <a:r>
              <a:rPr lang="en-US" sz="2400" dirty="0" smtClean="0"/>
              <a:t> (OYS, OAS, </a:t>
            </a:r>
            <a:r>
              <a:rPr lang="en-US" sz="2400" dirty="0" err="1" smtClean="0"/>
              <a:t>Raahe</a:t>
            </a:r>
            <a:r>
              <a:rPr lang="en-US" sz="2400" dirty="0" smtClean="0"/>
              <a:t>, </a:t>
            </a:r>
            <a:r>
              <a:rPr lang="en-US" sz="2400" dirty="0" err="1" smtClean="0"/>
              <a:t>Kuusamo</a:t>
            </a:r>
            <a:r>
              <a:rPr lang="en-US" sz="2400" dirty="0" smtClean="0"/>
              <a:t>) 5 </a:t>
            </a:r>
            <a:r>
              <a:rPr lang="en-US" sz="2400" dirty="0" err="1" smtClean="0"/>
              <a:t>vrk</a:t>
            </a:r>
            <a:r>
              <a:rPr lang="en-US" sz="2400" dirty="0" smtClean="0"/>
              <a:t> </a:t>
            </a:r>
            <a:r>
              <a:rPr lang="en-US" sz="2400" dirty="0" err="1" smtClean="0"/>
              <a:t>aloituspakkaus</a:t>
            </a:r>
            <a:endParaRPr lang="en-US" sz="2400" dirty="0" smtClean="0"/>
          </a:p>
          <a:p>
            <a:pPr lvl="1"/>
            <a:r>
              <a:rPr lang="en-US" sz="2000" dirty="0" err="1" smtClean="0"/>
              <a:t>Tulosta</a:t>
            </a:r>
            <a:r>
              <a:rPr lang="en-US" sz="2000" dirty="0" smtClean="0"/>
              <a:t> </a:t>
            </a:r>
            <a:r>
              <a:rPr lang="en-US" sz="2000" dirty="0" err="1" smtClean="0"/>
              <a:t>potilasohje</a:t>
            </a:r>
            <a:r>
              <a:rPr lang="en-US" sz="2000" dirty="0" smtClean="0"/>
              <a:t> </a:t>
            </a:r>
            <a:r>
              <a:rPr lang="fi-FI" sz="2000" dirty="0">
                <a:hlinkClick r:id="rId2"/>
              </a:rPr>
              <a:t>HIV-altistuksen jälkeinen estolääkitys - ohje potilaalle.docx (ppshp.fi)</a:t>
            </a:r>
            <a:endParaRPr lang="en-US" sz="2000" dirty="0" smtClean="0"/>
          </a:p>
          <a:p>
            <a:pPr lvl="1"/>
            <a:r>
              <a:rPr lang="en-US" sz="2000" dirty="0" smtClean="0"/>
              <a:t>HBV-</a:t>
            </a:r>
            <a:r>
              <a:rPr lang="en-US" sz="2000" dirty="0" err="1" smtClean="0"/>
              <a:t>rokote</a:t>
            </a:r>
            <a:endParaRPr lang="en-US" sz="2000" dirty="0" smtClean="0"/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MUISTA PÄIVYSTYSLÄHETE INFEKTIOPOLILLE ja </a:t>
            </a:r>
            <a:r>
              <a:rPr lang="en-US" sz="2000" dirty="0" err="1" smtClean="0">
                <a:solidFill>
                  <a:srgbClr val="FF0000"/>
                </a:solidFill>
              </a:rPr>
              <a:t>siihen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potilaan</a:t>
            </a:r>
            <a:r>
              <a:rPr lang="en-US" sz="2000" dirty="0" smtClean="0">
                <a:solidFill>
                  <a:srgbClr val="FF0000"/>
                </a:solidFill>
              </a:rPr>
              <a:t> PUHELINNUMERO </a:t>
            </a:r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64806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125" y="21610"/>
            <a:ext cx="5320854" cy="6836390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177282" y="914398"/>
            <a:ext cx="4975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>
                <a:solidFill>
                  <a:srgbClr val="00B050"/>
                </a:solidFill>
              </a:rPr>
              <a:t>Kilpailutuskauden mikrobilääkkeiden</a:t>
            </a:r>
          </a:p>
          <a:p>
            <a:r>
              <a:rPr lang="fi-FI" sz="2400" dirty="0">
                <a:solidFill>
                  <a:srgbClr val="00B050"/>
                </a:solidFill>
              </a:rPr>
              <a:t>k</a:t>
            </a:r>
            <a:r>
              <a:rPr lang="fi-FI" sz="2400" dirty="0" smtClean="0">
                <a:solidFill>
                  <a:srgbClr val="00B050"/>
                </a:solidFill>
              </a:rPr>
              <a:t>auppanimet löytyvät Ab-oppaan</a:t>
            </a:r>
          </a:p>
          <a:p>
            <a:r>
              <a:rPr lang="fi-FI" sz="2400" dirty="0">
                <a:solidFill>
                  <a:srgbClr val="00B050"/>
                </a:solidFill>
              </a:rPr>
              <a:t>t</a:t>
            </a:r>
            <a:r>
              <a:rPr lang="fi-FI" sz="2400" dirty="0" smtClean="0">
                <a:solidFill>
                  <a:srgbClr val="00B050"/>
                </a:solidFill>
              </a:rPr>
              <a:t>akakannesta.</a:t>
            </a:r>
            <a:endParaRPr lang="fi-FI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38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174" y="747251"/>
            <a:ext cx="8259098" cy="5506065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2330244" y="862781"/>
            <a:ext cx="7095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800" dirty="0" smtClean="0">
                <a:latin typeface="Bookman Old Style" panose="02050604050505020204" pitchFamily="18" charset="0"/>
              </a:rPr>
              <a:t>Kiitos mielenkiinnosta!</a:t>
            </a:r>
            <a:endParaRPr lang="fi-FI" sz="48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21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B050"/>
                </a:solidFill>
              </a:rPr>
              <a:t>S</a:t>
            </a:r>
            <a:r>
              <a:rPr lang="fi-FI" dirty="0" smtClean="0">
                <a:solidFill>
                  <a:srgbClr val="00B050"/>
                </a:solidFill>
              </a:rPr>
              <a:t>isältö</a:t>
            </a:r>
            <a:endParaRPr lang="fi-FI" dirty="0">
              <a:solidFill>
                <a:srgbClr val="00B05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78675"/>
            <a:ext cx="10515600" cy="4298287"/>
          </a:xfrm>
        </p:spPr>
        <p:txBody>
          <a:bodyPr>
            <a:normAutofit/>
          </a:bodyPr>
          <a:lstStyle/>
          <a:p>
            <a:r>
              <a:rPr lang="fi-FI" dirty="0"/>
              <a:t>Mikrobiologisten näytteiden </a:t>
            </a:r>
            <a:r>
              <a:rPr lang="fi-FI" dirty="0" smtClean="0"/>
              <a:t>otosta – vanhan kertausta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r>
              <a:rPr lang="fi-FI" dirty="0" smtClean="0"/>
              <a:t>Hematologisen </a:t>
            </a:r>
            <a:r>
              <a:rPr lang="fi-FI" dirty="0" err="1" smtClean="0"/>
              <a:t>Neutropeenisen</a:t>
            </a:r>
            <a:r>
              <a:rPr lang="fi-FI" dirty="0" smtClean="0"/>
              <a:t> potilaan empiirinen antibioottihoito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Uusi kappale: Ab-pumput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HIV PEP</a:t>
            </a:r>
          </a:p>
        </p:txBody>
      </p:sp>
      <p:cxnSp>
        <p:nvCxnSpPr>
          <p:cNvPr id="5" name="Suora yhdysviiva 4"/>
          <p:cNvCxnSpPr/>
          <p:nvPr/>
        </p:nvCxnSpPr>
        <p:spPr>
          <a:xfrm>
            <a:off x="1097280" y="2779655"/>
            <a:ext cx="2094807" cy="6483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uora yhdysviiva 6"/>
          <p:cNvCxnSpPr/>
          <p:nvPr/>
        </p:nvCxnSpPr>
        <p:spPr>
          <a:xfrm flipH="1">
            <a:off x="1155469" y="2779655"/>
            <a:ext cx="2119745" cy="7200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44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00B050"/>
                </a:solidFill>
              </a:rPr>
              <a:t>Veriviljelyt B-</a:t>
            </a:r>
            <a:r>
              <a:rPr lang="fi-FI" dirty="0" err="1" smtClean="0">
                <a:solidFill>
                  <a:srgbClr val="00B050"/>
                </a:solidFill>
              </a:rPr>
              <a:t>BaktVi</a:t>
            </a:r>
            <a:r>
              <a:rPr lang="fi-FI" dirty="0" smtClean="0">
                <a:solidFill>
                  <a:srgbClr val="00B050"/>
                </a:solidFill>
              </a:rPr>
              <a:t> 1153</a:t>
            </a:r>
            <a:endParaRPr lang="fi-FI" dirty="0">
              <a:solidFill>
                <a:srgbClr val="00B05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Tutkimus sisältää kaksi pulloa ja se tilataan kahdesti eli kaksi pulloparia = neljä pulloa</a:t>
            </a:r>
          </a:p>
          <a:p>
            <a:r>
              <a:rPr lang="fi-FI" dirty="0" smtClean="0"/>
              <a:t>Näytteenotolle EI OLE mitään kuumerajaa. Otetaan vakavan infektion epäilyssä myös kuumeettomalta!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18806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00B050"/>
                </a:solidFill>
              </a:rPr>
              <a:t>Mikrobiologiset näytteet: U-</a:t>
            </a:r>
            <a:r>
              <a:rPr lang="fi-FI" dirty="0" err="1" smtClean="0">
                <a:solidFill>
                  <a:srgbClr val="00B050"/>
                </a:solidFill>
              </a:rPr>
              <a:t>BaktVi</a:t>
            </a:r>
            <a:r>
              <a:rPr lang="fi-FI" dirty="0" smtClean="0">
                <a:solidFill>
                  <a:srgbClr val="00B050"/>
                </a:solidFill>
              </a:rPr>
              <a:t> 1155</a:t>
            </a:r>
            <a:endParaRPr lang="fi-FI" dirty="0">
              <a:solidFill>
                <a:srgbClr val="00B05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seulotaan </a:t>
            </a:r>
            <a:r>
              <a:rPr lang="fi-FI" dirty="0"/>
              <a:t>automaattisella partikkelilaskijalla. </a:t>
            </a:r>
            <a:endParaRPr lang="fi-FI" dirty="0" smtClean="0"/>
          </a:p>
          <a:p>
            <a:r>
              <a:rPr lang="fi-FI" dirty="0" smtClean="0"/>
              <a:t>Raja-arvon </a:t>
            </a:r>
            <a:r>
              <a:rPr lang="fi-FI" dirty="0"/>
              <a:t>ylittyessä tehdään viljely. </a:t>
            </a:r>
            <a:endParaRPr lang="fi-FI" dirty="0" smtClean="0"/>
          </a:p>
          <a:p>
            <a:r>
              <a:rPr lang="fi-FI" dirty="0" smtClean="0"/>
              <a:t>Positiivinen seulontatulos ≠ VTI</a:t>
            </a:r>
          </a:p>
          <a:p>
            <a:pPr lvl="1"/>
            <a:r>
              <a:rPr lang="fi-FI" dirty="0" smtClean="0"/>
              <a:t>leukosyyttejä </a:t>
            </a:r>
            <a:r>
              <a:rPr lang="fi-FI" dirty="0"/>
              <a:t>ilman bakteereita </a:t>
            </a:r>
            <a:endParaRPr lang="fi-FI" dirty="0" smtClean="0"/>
          </a:p>
          <a:p>
            <a:pPr lvl="1"/>
            <a:r>
              <a:rPr lang="fi-FI" dirty="0" smtClean="0"/>
              <a:t>sekakasvustoa </a:t>
            </a:r>
            <a:r>
              <a:rPr lang="fi-FI" dirty="0"/>
              <a:t>(esim. näytteenotto on epäonnistunut). </a:t>
            </a:r>
            <a:endParaRPr lang="fi-FI" dirty="0" smtClean="0"/>
          </a:p>
          <a:p>
            <a:pPr lvl="1"/>
            <a:r>
              <a:rPr lang="fi-FI" dirty="0" smtClean="0"/>
              <a:t>Antibioottihoidon </a:t>
            </a:r>
            <a:r>
              <a:rPr lang="fi-FI" dirty="0"/>
              <a:t>aikana otetun näytteen viljelytulos on epäluotettava. </a:t>
            </a:r>
            <a:endParaRPr lang="fi-FI" dirty="0" smtClean="0"/>
          </a:p>
          <a:p>
            <a:r>
              <a:rPr lang="fi-FI" dirty="0" smtClean="0"/>
              <a:t>U-</a:t>
            </a:r>
            <a:r>
              <a:rPr lang="fi-FI" dirty="0" err="1" smtClean="0"/>
              <a:t>KemSeul</a:t>
            </a:r>
            <a:r>
              <a:rPr lang="fi-FI" dirty="0" smtClean="0"/>
              <a:t> </a:t>
            </a:r>
            <a:r>
              <a:rPr lang="fi-FI" dirty="0"/>
              <a:t>(1881) pitää </a:t>
            </a:r>
            <a:r>
              <a:rPr lang="fi-FI" smtClean="0"/>
              <a:t>tilata </a:t>
            </a:r>
            <a:r>
              <a:rPr lang="fi-FI" smtClean="0"/>
              <a:t>erikseen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500000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B050"/>
                </a:solidFill>
              </a:rPr>
              <a:t>U-</a:t>
            </a:r>
            <a:r>
              <a:rPr lang="fi-FI" dirty="0" err="1">
                <a:solidFill>
                  <a:srgbClr val="00B050"/>
                </a:solidFill>
              </a:rPr>
              <a:t>BaktEvi</a:t>
            </a:r>
            <a:r>
              <a:rPr lang="fi-FI" dirty="0">
                <a:solidFill>
                  <a:srgbClr val="00B050"/>
                </a:solidFill>
              </a:rPr>
              <a:t> 1787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erikoisviljely </a:t>
            </a:r>
            <a:r>
              <a:rPr lang="fi-FI" dirty="0"/>
              <a:t>ilman </a:t>
            </a:r>
            <a:r>
              <a:rPr lang="fi-FI" dirty="0" smtClean="0"/>
              <a:t>automaattiseulontaa</a:t>
            </a:r>
          </a:p>
          <a:p>
            <a:r>
              <a:rPr lang="fi-FI" dirty="0" smtClean="0"/>
              <a:t>otetaan </a:t>
            </a:r>
            <a:r>
              <a:rPr lang="fi-FI" dirty="0"/>
              <a:t>tehopotilailta, kroonista munuaistautia sairastavilta, urologisilta potilailta ja syvässä </a:t>
            </a:r>
            <a:r>
              <a:rPr lang="fi-FI" dirty="0" err="1"/>
              <a:t>neutropeniassa</a:t>
            </a:r>
            <a:r>
              <a:rPr lang="fi-FI" dirty="0"/>
              <a:t> olevilta, sekä rakkopunktio- ja avannevirtsa- ja tyynyvirtsanäytteistä.</a:t>
            </a:r>
          </a:p>
        </p:txBody>
      </p:sp>
    </p:spTree>
    <p:extLst>
      <p:ext uri="{BB962C8B-B14F-4D97-AF65-F5344CB8AC3E}">
        <p14:creationId xmlns:p14="http://schemas.microsoft.com/office/powerpoint/2010/main" val="68399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00B050"/>
                </a:solidFill>
              </a:rPr>
              <a:t>Näytteet </a:t>
            </a:r>
            <a:r>
              <a:rPr lang="fi-FI" dirty="0" err="1" smtClean="0">
                <a:solidFill>
                  <a:srgbClr val="00B050"/>
                </a:solidFill>
              </a:rPr>
              <a:t>abskesseista</a:t>
            </a:r>
            <a:r>
              <a:rPr lang="fi-FI" dirty="0" smtClean="0">
                <a:solidFill>
                  <a:srgbClr val="00B050"/>
                </a:solidFill>
              </a:rPr>
              <a:t>: Pu-BaktVi1 </a:t>
            </a:r>
            <a:r>
              <a:rPr lang="fi-FI" dirty="0">
                <a:solidFill>
                  <a:srgbClr val="00B050"/>
                </a:solidFill>
              </a:rPr>
              <a:t>3491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ruiskunäytteen siirto </a:t>
            </a:r>
            <a:r>
              <a:rPr lang="fi-FI" dirty="0" err="1"/>
              <a:t>anaerobikuljetuspulloon</a:t>
            </a:r>
            <a:r>
              <a:rPr lang="fi-FI" dirty="0" smtClean="0"/>
              <a:t>! </a:t>
            </a:r>
          </a:p>
          <a:p>
            <a:r>
              <a:rPr lang="fi-FI" dirty="0" smtClean="0"/>
              <a:t>Jos ab-hoito menossa, </a:t>
            </a:r>
            <a:r>
              <a:rPr lang="fi-FI" dirty="0"/>
              <a:t>kannattaa </a:t>
            </a:r>
            <a:r>
              <a:rPr lang="fi-FI" dirty="0" smtClean="0"/>
              <a:t>ottaa myös -</a:t>
            </a:r>
            <a:r>
              <a:rPr lang="fi-FI" dirty="0" err="1" smtClean="0"/>
              <a:t>BaktNhO</a:t>
            </a:r>
            <a:r>
              <a:rPr lang="fi-FI" dirty="0" smtClean="0"/>
              <a:t> </a:t>
            </a:r>
            <a:r>
              <a:rPr lang="fi-FI" dirty="0"/>
              <a:t>4381 (VAIN tyhjään tehdaspuhtaaseen putkeen/purkkiin).</a:t>
            </a:r>
            <a:endParaRPr lang="fi-FI" dirty="0" smtClean="0"/>
          </a:p>
          <a:p>
            <a:r>
              <a:rPr lang="fi-FI" dirty="0" smtClean="0"/>
              <a:t>Linkki näytteenotto-ohjeeseen</a:t>
            </a:r>
            <a:endParaRPr lang="fi-FI" dirty="0">
              <a:hlinkClick r:id="rId2"/>
            </a:endParaRPr>
          </a:p>
          <a:p>
            <a:pPr marL="0" indent="0">
              <a:buNone/>
            </a:pPr>
            <a:r>
              <a:rPr lang="fi-FI" dirty="0" err="1" smtClean="0">
                <a:hlinkClick r:id="rId2"/>
              </a:rPr>
              <a:t>Nordlab</a:t>
            </a:r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630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i-FI" sz="4400" dirty="0" err="1">
                <a:solidFill>
                  <a:srgbClr val="00B050"/>
                </a:solidFill>
              </a:rPr>
              <a:t>Neutropeenisen</a:t>
            </a:r>
            <a:r>
              <a:rPr lang="fi-FI" sz="4400" dirty="0">
                <a:solidFill>
                  <a:srgbClr val="00B050"/>
                </a:solidFill>
              </a:rPr>
              <a:t> potilaan empiirinen </a:t>
            </a:r>
            <a:r>
              <a:rPr lang="fi-FI" sz="4400" dirty="0" smtClean="0">
                <a:solidFill>
                  <a:srgbClr val="00B050"/>
                </a:solidFill>
              </a:rPr>
              <a:t>antibioottihoito </a:t>
            </a:r>
            <a:endParaRPr lang="fi-FI" sz="4400" dirty="0">
              <a:solidFill>
                <a:srgbClr val="00B050"/>
              </a:solidFill>
            </a:endParaRPr>
          </a:p>
        </p:txBody>
      </p:sp>
      <p:sp>
        <p:nvSpPr>
          <p:cNvPr id="4" name="Alaotsikk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>
                <a:solidFill>
                  <a:srgbClr val="00B050"/>
                </a:solidFill>
              </a:rPr>
              <a:t> </a:t>
            </a:r>
            <a:r>
              <a:rPr lang="fi-FI" dirty="0" smtClean="0">
                <a:solidFill>
                  <a:srgbClr val="00B050"/>
                </a:solidFill>
              </a:rPr>
              <a:t>- hyvävointiselle kiinteän elimen syöpäpotilaalle, jolla pelkkä kuume: </a:t>
            </a:r>
            <a:r>
              <a:rPr lang="fi-FI" dirty="0" err="1" smtClean="0">
                <a:solidFill>
                  <a:srgbClr val="00B050"/>
                </a:solidFill>
              </a:rPr>
              <a:t>keftriaksoni</a:t>
            </a:r>
            <a:r>
              <a:rPr lang="fi-FI" dirty="0" smtClean="0">
                <a:solidFill>
                  <a:srgbClr val="00B050"/>
                </a:solidFill>
              </a:rPr>
              <a:t> </a:t>
            </a:r>
            <a:r>
              <a:rPr lang="fi-FI" dirty="0">
                <a:solidFill>
                  <a:srgbClr val="00B050"/>
                </a:solidFill>
              </a:rPr>
              <a:t>ja mahdollisuus </a:t>
            </a:r>
            <a:r>
              <a:rPr lang="fi-FI" dirty="0" err="1">
                <a:solidFill>
                  <a:srgbClr val="00B050"/>
                </a:solidFill>
              </a:rPr>
              <a:t>po</a:t>
            </a:r>
            <a:r>
              <a:rPr lang="fi-FI" dirty="0">
                <a:solidFill>
                  <a:srgbClr val="00B050"/>
                </a:solidFill>
              </a:rPr>
              <a:t>-hoitoon kotona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1634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00B050"/>
                </a:solidFill>
              </a:rPr>
              <a:t>Riskinarvio – voiko kotiuttaa </a:t>
            </a:r>
            <a:r>
              <a:rPr lang="fi-FI" dirty="0" err="1" smtClean="0">
                <a:solidFill>
                  <a:srgbClr val="00B050"/>
                </a:solidFill>
              </a:rPr>
              <a:t>po</a:t>
            </a:r>
            <a:r>
              <a:rPr lang="fi-FI" dirty="0" smtClean="0">
                <a:solidFill>
                  <a:srgbClr val="00B050"/>
                </a:solidFill>
              </a:rPr>
              <a:t>-antibiootilla?</a:t>
            </a:r>
            <a:endParaRPr lang="fi-FI" dirty="0">
              <a:solidFill>
                <a:srgbClr val="00B05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MASCC*-pisteet ≥ 21 + oletettu </a:t>
            </a:r>
            <a:r>
              <a:rPr lang="fi-FI" dirty="0" err="1" smtClean="0"/>
              <a:t>neutropenia</a:t>
            </a:r>
            <a:r>
              <a:rPr lang="fi-FI" dirty="0" smtClean="0"/>
              <a:t> alle 7 vrk + kiinteä kasvain</a:t>
            </a:r>
          </a:p>
          <a:p>
            <a:pPr marL="0" indent="0">
              <a:buNone/>
            </a:pPr>
            <a:r>
              <a:rPr lang="fi-FI" dirty="0" smtClean="0"/>
              <a:t>= vaikean bakteeri-infektion riski on pieni:</a:t>
            </a:r>
          </a:p>
          <a:p>
            <a:pPr marL="0" indent="0">
              <a:buNone/>
            </a:pPr>
            <a:r>
              <a:rPr lang="fi-FI" dirty="0" smtClean="0"/>
              <a:t>		Po-ab kotihoidossa mahdollinen, jos myös kotihoidon 			kriteerit täyttyvät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Lymfooma, leukemia tai </a:t>
            </a:r>
            <a:r>
              <a:rPr lang="fi-FI" dirty="0" err="1" smtClean="0"/>
              <a:t>immuno</a:t>
            </a:r>
            <a:r>
              <a:rPr lang="fi-FI" dirty="0" smtClean="0"/>
              <a:t>-onkologinen hoito: </a:t>
            </a:r>
            <a:r>
              <a:rPr lang="fi-FI" dirty="0" smtClean="0">
                <a:solidFill>
                  <a:srgbClr val="FF0000"/>
                </a:solidFill>
              </a:rPr>
              <a:t>EI</a:t>
            </a:r>
            <a:r>
              <a:rPr lang="fi-FI" dirty="0" smtClean="0"/>
              <a:t> kotihoitoa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sz="2000" dirty="0"/>
              <a:t>*MASCC = </a:t>
            </a:r>
            <a:r>
              <a:rPr lang="fi-FI" sz="2000" dirty="0" err="1"/>
              <a:t>Multinational</a:t>
            </a:r>
            <a:r>
              <a:rPr lang="fi-FI" sz="2000" dirty="0"/>
              <a:t> Association of </a:t>
            </a:r>
            <a:r>
              <a:rPr lang="fi-FI" sz="2000" dirty="0" err="1"/>
              <a:t>Supportive</a:t>
            </a:r>
            <a:r>
              <a:rPr lang="fi-FI" sz="2000" dirty="0"/>
              <a:t> Care in </a:t>
            </a:r>
            <a:r>
              <a:rPr lang="fi-FI" sz="2000" dirty="0" err="1"/>
              <a:t>Cancer</a:t>
            </a:r>
            <a:endParaRPr lang="fi-FI" sz="20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8" name="Nuoli oikealle 7"/>
          <p:cNvSpPr/>
          <p:nvPr/>
        </p:nvSpPr>
        <p:spPr>
          <a:xfrm>
            <a:off x="1338349" y="291776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108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ulukko 3"/>
          <p:cNvGraphicFramePr>
            <a:graphicFrameLocks noGrp="1"/>
          </p:cNvGraphicFramePr>
          <p:nvPr>
            <p:extLst/>
          </p:nvPr>
        </p:nvGraphicFramePr>
        <p:xfrm>
          <a:off x="591128" y="328814"/>
          <a:ext cx="5569527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3089">
                  <a:extLst>
                    <a:ext uri="{9D8B030D-6E8A-4147-A177-3AD203B41FA5}">
                      <a16:colId xmlns:a16="http://schemas.microsoft.com/office/drawing/2014/main" val="3219100952"/>
                    </a:ext>
                  </a:extLst>
                </a:gridCol>
                <a:gridCol w="1066438">
                  <a:extLst>
                    <a:ext uri="{9D8B030D-6E8A-4147-A177-3AD203B41FA5}">
                      <a16:colId xmlns:a16="http://schemas.microsoft.com/office/drawing/2014/main" val="3730047904"/>
                    </a:ext>
                  </a:extLst>
                </a:gridCol>
              </a:tblGrid>
              <a:tr h="189836">
                <a:tc>
                  <a:txBody>
                    <a:bodyPr/>
                    <a:lstStyle/>
                    <a:p>
                      <a:r>
                        <a:rPr lang="fi-FI" sz="1200" dirty="0" smtClean="0">
                          <a:latin typeface="Trebuchet MS" panose="020B0603020202020204" pitchFamily="34" charset="0"/>
                        </a:rPr>
                        <a:t>Tekijä (modifioitu MASCC-pisteytys)</a:t>
                      </a:r>
                      <a:endParaRPr lang="fi-FI" sz="12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>
                          <a:latin typeface="Trebuchet MS" panose="020B0603020202020204" pitchFamily="34" charset="0"/>
                        </a:rPr>
                        <a:t>Pisteet</a:t>
                      </a:r>
                      <a:endParaRPr lang="fi-FI" sz="12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960468"/>
                  </a:ext>
                </a:extLst>
              </a:tr>
              <a:tr h="256630">
                <a:tc>
                  <a:txBody>
                    <a:bodyPr/>
                    <a:lstStyle/>
                    <a:p>
                      <a:r>
                        <a:rPr lang="fi-FI" sz="1200" dirty="0" smtClean="0">
                          <a:latin typeface="Trebuchet MS" panose="020B0603020202020204" pitchFamily="34" charset="0"/>
                        </a:rPr>
                        <a:t>Neutropeeniseen</a:t>
                      </a:r>
                      <a:r>
                        <a:rPr lang="fi-FI" sz="1200" baseline="0" dirty="0" smtClean="0">
                          <a:latin typeface="Trebuchet MS" panose="020B0603020202020204" pitchFamily="34" charset="0"/>
                        </a:rPr>
                        <a:t> kuumeen aiheuttama yleistilan lasku</a:t>
                      </a:r>
                      <a:endParaRPr lang="fi-FI" sz="12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16752"/>
                  </a:ext>
                </a:extLst>
              </a:tr>
              <a:tr h="256630">
                <a:tc>
                  <a:txBody>
                    <a:bodyPr/>
                    <a:lstStyle/>
                    <a:p>
                      <a:r>
                        <a:rPr lang="fi-FI" sz="1200" dirty="0" smtClean="0">
                          <a:latin typeface="Trebuchet MS" panose="020B0603020202020204" pitchFamily="34" charset="0"/>
                        </a:rPr>
                        <a:t>    - vähäinen</a:t>
                      </a:r>
                      <a:endParaRPr lang="fi-FI" sz="12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>
                          <a:latin typeface="Trebuchet MS" panose="020B0603020202020204" pitchFamily="34" charset="0"/>
                        </a:rPr>
                        <a:t>5</a:t>
                      </a:r>
                      <a:endParaRPr lang="fi-FI" sz="12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664460"/>
                  </a:ext>
                </a:extLst>
              </a:tr>
              <a:tr h="256630">
                <a:tc>
                  <a:txBody>
                    <a:bodyPr/>
                    <a:lstStyle/>
                    <a:p>
                      <a:r>
                        <a:rPr lang="fi-FI" sz="1200" dirty="0" smtClean="0">
                          <a:latin typeface="Trebuchet MS" panose="020B0603020202020204" pitchFamily="34" charset="0"/>
                        </a:rPr>
                        <a:t>    - kohtalainen</a:t>
                      </a:r>
                      <a:endParaRPr lang="fi-FI" sz="12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>
                          <a:latin typeface="Trebuchet MS" panose="020B0603020202020204" pitchFamily="34" charset="0"/>
                        </a:rPr>
                        <a:t>3</a:t>
                      </a:r>
                      <a:endParaRPr lang="fi-FI" sz="12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568546"/>
                  </a:ext>
                </a:extLst>
              </a:tr>
              <a:tr h="256630">
                <a:tc>
                  <a:txBody>
                    <a:bodyPr/>
                    <a:lstStyle/>
                    <a:p>
                      <a:r>
                        <a:rPr lang="fi-FI" sz="1200" dirty="0" smtClean="0">
                          <a:latin typeface="Trebuchet MS" panose="020B0603020202020204" pitchFamily="34" charset="0"/>
                        </a:rPr>
                        <a:t>    - merkittävä</a:t>
                      </a:r>
                      <a:endParaRPr lang="fi-FI" sz="12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>
                          <a:latin typeface="Trebuchet MS" panose="020B0603020202020204" pitchFamily="34" charset="0"/>
                        </a:rPr>
                        <a:t>0</a:t>
                      </a:r>
                      <a:endParaRPr lang="fi-FI" sz="12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746680"/>
                  </a:ext>
                </a:extLst>
              </a:tr>
              <a:tr h="256630">
                <a:tc>
                  <a:txBody>
                    <a:bodyPr/>
                    <a:lstStyle/>
                    <a:p>
                      <a:r>
                        <a:rPr lang="fi-FI" sz="1200" dirty="0" smtClean="0">
                          <a:latin typeface="Trebuchet MS" panose="020B0603020202020204" pitchFamily="34" charset="0"/>
                        </a:rPr>
                        <a:t>Ei hypotensiota (systolinen verenpaine</a:t>
                      </a:r>
                      <a:r>
                        <a:rPr lang="fi-FI" sz="1200" baseline="0" dirty="0" smtClean="0">
                          <a:latin typeface="Trebuchet MS" panose="020B0603020202020204" pitchFamily="34" charset="0"/>
                        </a:rPr>
                        <a:t> &gt;100 mmHg)</a:t>
                      </a:r>
                      <a:endParaRPr lang="fi-FI" sz="12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>
                          <a:latin typeface="Trebuchet MS" panose="020B0603020202020204" pitchFamily="34" charset="0"/>
                        </a:rPr>
                        <a:t>5</a:t>
                      </a:r>
                      <a:endParaRPr lang="fi-FI" sz="12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922188"/>
                  </a:ext>
                </a:extLst>
              </a:tr>
              <a:tr h="256630">
                <a:tc>
                  <a:txBody>
                    <a:bodyPr/>
                    <a:lstStyle/>
                    <a:p>
                      <a:r>
                        <a:rPr lang="fi-FI" sz="1200" dirty="0" smtClean="0">
                          <a:latin typeface="Trebuchet MS" panose="020B0603020202020204" pitchFamily="34" charset="0"/>
                        </a:rPr>
                        <a:t>Ei i.v nesteytystä</a:t>
                      </a:r>
                      <a:r>
                        <a:rPr lang="fi-FI" sz="1200" baseline="0" dirty="0" smtClean="0">
                          <a:latin typeface="Trebuchet MS" panose="020B0603020202020204" pitchFamily="34" charset="0"/>
                        </a:rPr>
                        <a:t> vaativaa kuivumaa</a:t>
                      </a:r>
                      <a:endParaRPr lang="fi-FI" sz="12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>
                          <a:latin typeface="Trebuchet MS" panose="020B0603020202020204" pitchFamily="34" charset="0"/>
                        </a:rPr>
                        <a:t>3</a:t>
                      </a:r>
                      <a:endParaRPr lang="fi-FI" sz="12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365565"/>
                  </a:ext>
                </a:extLst>
              </a:tr>
              <a:tr h="256630">
                <a:tc>
                  <a:txBody>
                    <a:bodyPr/>
                    <a:lstStyle/>
                    <a:p>
                      <a:r>
                        <a:rPr lang="fi-FI" sz="1200" dirty="0" smtClean="0">
                          <a:latin typeface="Trebuchet MS" panose="020B0603020202020204" pitchFamily="34" charset="0"/>
                        </a:rPr>
                        <a:t>Ei</a:t>
                      </a:r>
                      <a:r>
                        <a:rPr lang="fi-FI" sz="1200" baseline="0" dirty="0" smtClean="0">
                          <a:latin typeface="Trebuchet MS" panose="020B0603020202020204" pitchFamily="34" charset="0"/>
                        </a:rPr>
                        <a:t> oireista tai vaikeaa COPD:tä</a:t>
                      </a:r>
                      <a:endParaRPr lang="fi-FI" sz="12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>
                          <a:latin typeface="Trebuchet MS" panose="020B0603020202020204" pitchFamily="34" charset="0"/>
                        </a:rPr>
                        <a:t>4</a:t>
                      </a:r>
                      <a:endParaRPr lang="fi-FI" sz="12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74592"/>
                  </a:ext>
                </a:extLst>
              </a:tr>
              <a:tr h="2566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dirty="0" smtClean="0">
                          <a:latin typeface="Trebuchet MS" panose="020B0603020202020204" pitchFamily="34" charset="0"/>
                        </a:rPr>
                        <a:t>Ei aiempaa</a:t>
                      </a:r>
                      <a:r>
                        <a:rPr lang="fi-FI" sz="1200" baseline="0" dirty="0" smtClean="0">
                          <a:latin typeface="Trebuchet MS" panose="020B0603020202020204" pitchFamily="34" charset="0"/>
                        </a:rPr>
                        <a:t> systeemistä sieni-infektiota*</a:t>
                      </a:r>
                      <a:endParaRPr lang="fi-FI" sz="1200" dirty="0" smtClean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>
                          <a:latin typeface="Trebuchet MS" panose="020B0603020202020204" pitchFamily="34" charset="0"/>
                        </a:rPr>
                        <a:t>4</a:t>
                      </a:r>
                      <a:endParaRPr lang="fi-FI" sz="12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077131"/>
                  </a:ext>
                </a:extLst>
              </a:tr>
              <a:tr h="2566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dirty="0" smtClean="0">
                          <a:latin typeface="Trebuchet MS" panose="020B0603020202020204" pitchFamily="34" charset="0"/>
                        </a:rPr>
                        <a:t>Avohoitopotilas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>
                          <a:latin typeface="Trebuchet MS" panose="020B0603020202020204" pitchFamily="34" charset="0"/>
                        </a:rPr>
                        <a:t>3</a:t>
                      </a:r>
                      <a:endParaRPr lang="fi-FI" sz="12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347734"/>
                  </a:ext>
                </a:extLst>
              </a:tr>
              <a:tr h="2566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dirty="0" smtClean="0">
                          <a:latin typeface="Trebuchet MS" panose="020B0603020202020204" pitchFamily="34" charset="0"/>
                        </a:rPr>
                        <a:t>Ikä &lt; 60 vuotta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>
                          <a:latin typeface="Trebuchet MS" panose="020B0603020202020204" pitchFamily="34" charset="0"/>
                        </a:rPr>
                        <a:t>2</a:t>
                      </a:r>
                      <a:endParaRPr lang="fi-FI" sz="12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76679"/>
                  </a:ext>
                </a:extLst>
              </a:tr>
            </a:tbl>
          </a:graphicData>
        </a:graphic>
      </p:graphicFrame>
      <p:sp>
        <p:nvSpPr>
          <p:cNvPr id="5" name="Tekstiruutu 4"/>
          <p:cNvSpPr txBox="1"/>
          <p:nvPr/>
        </p:nvSpPr>
        <p:spPr>
          <a:xfrm>
            <a:off x="6313055" y="120865"/>
            <a:ext cx="53155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i="1" dirty="0" smtClean="0">
                <a:latin typeface="Trebuchet MS" panose="020B0603020202020204" pitchFamily="34" charset="0"/>
              </a:rPr>
              <a:t>Onko </a:t>
            </a:r>
            <a:r>
              <a:rPr lang="fi-FI" sz="1400" b="1" i="1" dirty="0">
                <a:latin typeface="Trebuchet MS" panose="020B0603020202020204" pitchFamily="34" charset="0"/>
              </a:rPr>
              <a:t>neutropenian oletettu kesto alle 7 </a:t>
            </a:r>
            <a:r>
              <a:rPr lang="fi-FI" sz="1400" b="1" i="1" dirty="0" smtClean="0">
                <a:latin typeface="Trebuchet MS" panose="020B0603020202020204" pitchFamily="34" charset="0"/>
              </a:rPr>
              <a:t>vrk?</a:t>
            </a:r>
            <a:r>
              <a:rPr lang="fi-FI" sz="1400" i="1" dirty="0" smtClean="0">
                <a:latin typeface="Trebuchet MS" panose="020B0603020202020204" pitchFamily="34" charset="0"/>
              </a:rPr>
              <a:t> Jos on, voit laskea potilaan MASCC-pisteet. Jos oletettu kesto on yli 7 vrk, siirry kohtaan Empiirinen antibioottihoito sairaalaan jäävälle potilaalle.</a:t>
            </a:r>
            <a:endParaRPr lang="fi-FI" sz="1400" i="1" dirty="0">
              <a:latin typeface="Trebuchet MS" panose="020B0603020202020204" pitchFamily="34" charset="0"/>
            </a:endParaRPr>
          </a:p>
        </p:txBody>
      </p:sp>
      <p:graphicFrame>
        <p:nvGraphicFramePr>
          <p:cNvPr id="6" name="Taulukk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198296"/>
              </p:ext>
            </p:extLst>
          </p:nvPr>
        </p:nvGraphicFramePr>
        <p:xfrm>
          <a:off x="4297681" y="3582257"/>
          <a:ext cx="7330902" cy="2976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30902">
                  <a:extLst>
                    <a:ext uri="{9D8B030D-6E8A-4147-A177-3AD203B41FA5}">
                      <a16:colId xmlns:a16="http://schemas.microsoft.com/office/drawing/2014/main" val="2919654083"/>
                    </a:ext>
                  </a:extLst>
                </a:gridCol>
              </a:tblGrid>
              <a:tr h="312259">
                <a:tc>
                  <a:txBody>
                    <a:bodyPr/>
                    <a:lstStyle/>
                    <a:p>
                      <a:r>
                        <a:rPr lang="fi-FI" sz="1200" dirty="0" smtClean="0">
                          <a:latin typeface="Trebuchet MS" panose="020B0603020202020204" pitchFamily="34" charset="0"/>
                        </a:rPr>
                        <a:t>Kotihoidon</a:t>
                      </a:r>
                      <a:r>
                        <a:rPr lang="fi-FI" sz="1200" baseline="0" dirty="0" smtClean="0">
                          <a:latin typeface="Trebuchet MS" panose="020B0603020202020204" pitchFamily="34" charset="0"/>
                        </a:rPr>
                        <a:t> kriteerit:</a:t>
                      </a:r>
                      <a:endParaRPr lang="fi-FI" sz="12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469655"/>
                  </a:ext>
                </a:extLst>
              </a:tr>
              <a:tr h="312259">
                <a:tc>
                  <a:txBody>
                    <a:bodyPr/>
                    <a:lstStyle/>
                    <a:p>
                      <a:r>
                        <a:rPr lang="fi-FI" sz="1200" dirty="0" smtClean="0">
                          <a:latin typeface="Trebuchet MS" panose="020B0603020202020204" pitchFamily="34" charset="0"/>
                        </a:rPr>
                        <a:t>Asuu toisen aikuisen kanssa alle tunnin matkan päässä sairaalasta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524565"/>
                  </a:ext>
                </a:extLst>
              </a:tr>
              <a:tr h="312259">
                <a:tc>
                  <a:txBody>
                    <a:bodyPr/>
                    <a:lstStyle/>
                    <a:p>
                      <a:r>
                        <a:rPr lang="fi-FI" sz="1200" dirty="0" smtClean="0">
                          <a:latin typeface="Trebuchet MS" panose="020B0603020202020204" pitchFamily="34" charset="0"/>
                        </a:rPr>
                        <a:t>Välitön</a:t>
                      </a:r>
                      <a:r>
                        <a:rPr lang="fi-FI" sz="1200" baseline="0" dirty="0" smtClean="0">
                          <a:latin typeface="Trebuchet MS" panose="020B0603020202020204" pitchFamily="34" charset="0"/>
                        </a:rPr>
                        <a:t> mahdollisuus palata sairaalaan yleistilan huonotessa tai kuumeen jatkuessa yli 2 vrk</a:t>
                      </a:r>
                      <a:endParaRPr lang="fi-FI" sz="12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50072"/>
                  </a:ext>
                </a:extLst>
              </a:tr>
              <a:tr h="312259">
                <a:tc>
                  <a:txBody>
                    <a:bodyPr/>
                    <a:lstStyle/>
                    <a:p>
                      <a:r>
                        <a:rPr lang="fi-FI" sz="1200" dirty="0" smtClean="0">
                          <a:latin typeface="Trebuchet MS" panose="020B0603020202020204" pitchFamily="34" charset="0"/>
                        </a:rPr>
                        <a:t>Ei merkittävää</a:t>
                      </a:r>
                      <a:r>
                        <a:rPr lang="fi-FI" sz="1200" baseline="0" dirty="0" smtClean="0">
                          <a:latin typeface="Trebuchet MS" panose="020B0603020202020204" pitchFamily="34" charset="0"/>
                        </a:rPr>
                        <a:t> maksan tai munuaisten vajaatoimintaa</a:t>
                      </a:r>
                      <a:endParaRPr lang="fi-FI" sz="12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661732"/>
                  </a:ext>
                </a:extLst>
              </a:tr>
              <a:tr h="312259">
                <a:tc>
                  <a:txBody>
                    <a:bodyPr/>
                    <a:lstStyle/>
                    <a:p>
                      <a:r>
                        <a:rPr lang="fi-FI" sz="1200" dirty="0" smtClean="0">
                          <a:latin typeface="Trebuchet MS" panose="020B0603020202020204" pitchFamily="34" charset="0"/>
                        </a:rPr>
                        <a:t>Ei vatsakipua, ripulia, oksentelua tai nielemisvaikeutta</a:t>
                      </a:r>
                      <a:endParaRPr lang="fi-FI" sz="12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349137"/>
                  </a:ext>
                </a:extLst>
              </a:tr>
              <a:tr h="312259">
                <a:tc>
                  <a:txBody>
                    <a:bodyPr/>
                    <a:lstStyle/>
                    <a:p>
                      <a:r>
                        <a:rPr lang="fi-FI" sz="1200" dirty="0" smtClean="0">
                          <a:latin typeface="Trebuchet MS" panose="020B0603020202020204" pitchFamily="34" charset="0"/>
                        </a:rPr>
                        <a:t>Ei katetri-infektiota,</a:t>
                      </a:r>
                      <a:r>
                        <a:rPr lang="fi-FI" sz="1200" baseline="0" dirty="0" smtClean="0">
                          <a:latin typeface="Trebuchet MS" panose="020B0603020202020204" pitchFamily="34" charset="0"/>
                        </a:rPr>
                        <a:t> pneumoniaa tai keskushermostoinfektiota</a:t>
                      </a:r>
                      <a:endParaRPr lang="fi-FI" sz="12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885842"/>
                  </a:ext>
                </a:extLst>
              </a:tr>
              <a:tr h="312259">
                <a:tc>
                  <a:txBody>
                    <a:bodyPr/>
                    <a:lstStyle/>
                    <a:p>
                      <a:r>
                        <a:rPr lang="fi-FI" sz="1200" dirty="0" smtClean="0">
                          <a:latin typeface="Trebuchet MS" panose="020B0603020202020204" pitchFamily="34" charset="0"/>
                        </a:rPr>
                        <a:t>Ei ole saanut fluorokinolonia viimeisen viikon kuluessa</a:t>
                      </a:r>
                      <a:endParaRPr lang="fi-FI" sz="12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708137"/>
                  </a:ext>
                </a:extLst>
              </a:tr>
              <a:tr h="312259">
                <a:tc>
                  <a:txBody>
                    <a:bodyPr/>
                    <a:lstStyle/>
                    <a:p>
                      <a:r>
                        <a:rPr lang="fi-FI" sz="1200" dirty="0" smtClean="0">
                          <a:latin typeface="Trebuchet MS" panose="020B0603020202020204" pitchFamily="34" charset="0"/>
                        </a:rPr>
                        <a:t>Ei resistentin mikrobin (MRSA, ESBL, VRE, CPE)</a:t>
                      </a:r>
                      <a:r>
                        <a:rPr lang="fi-FI" sz="1200" baseline="0" dirty="0" smtClean="0">
                          <a:latin typeface="Trebuchet MS" panose="020B0603020202020204" pitchFamily="34" charset="0"/>
                        </a:rPr>
                        <a:t> kantajuutta</a:t>
                      </a:r>
                      <a:endParaRPr lang="fi-FI" sz="12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058893"/>
                  </a:ext>
                </a:extLst>
              </a:tr>
              <a:tr h="478412">
                <a:tc>
                  <a:txBody>
                    <a:bodyPr/>
                    <a:lstStyle/>
                    <a:p>
                      <a:r>
                        <a:rPr lang="fi-FI" sz="1200" dirty="0" smtClean="0">
                          <a:latin typeface="Trebuchet MS" panose="020B0603020202020204" pitchFamily="34" charset="0"/>
                        </a:rPr>
                        <a:t>Ei aiempaa Pseudomonaksen</a:t>
                      </a:r>
                      <a:r>
                        <a:rPr lang="fi-FI" sz="1200" baseline="0" dirty="0" smtClean="0">
                          <a:latin typeface="Trebuchet MS" panose="020B0603020202020204" pitchFamily="34" charset="0"/>
                        </a:rPr>
                        <a:t> aiheuttamaa infektiota </a:t>
                      </a:r>
                      <a:r>
                        <a:rPr lang="fi-FI" sz="1200" strike="noStrike" baseline="0" dirty="0" smtClean="0">
                          <a:latin typeface="Trebuchet MS" panose="020B0603020202020204" pitchFamily="34" charset="0"/>
                        </a:rPr>
                        <a:t>tai kolonisaatiota*</a:t>
                      </a:r>
                      <a:endParaRPr lang="fi-FI" sz="1200" strike="noStrike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782123"/>
                  </a:ext>
                </a:extLst>
              </a:tr>
            </a:tbl>
          </a:graphicData>
        </a:graphic>
      </p:graphicFrame>
      <p:graphicFrame>
        <p:nvGraphicFramePr>
          <p:cNvPr id="7" name="Taulukko 6"/>
          <p:cNvGraphicFramePr>
            <a:graphicFrameLocks noGrp="1"/>
          </p:cNvGraphicFramePr>
          <p:nvPr>
            <p:extLst/>
          </p:nvPr>
        </p:nvGraphicFramePr>
        <p:xfrm>
          <a:off x="7165686" y="1102013"/>
          <a:ext cx="3169805" cy="64008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169805">
                  <a:extLst>
                    <a:ext uri="{9D8B030D-6E8A-4147-A177-3AD203B41FA5}">
                      <a16:colId xmlns:a16="http://schemas.microsoft.com/office/drawing/2014/main" val="3388667035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r>
                        <a:rPr lang="fi-FI" sz="1200" dirty="0" smtClean="0">
                          <a:latin typeface="Trebuchet MS" panose="020B0603020202020204" pitchFamily="34" charset="0"/>
                        </a:rPr>
                        <a:t>Täyttyvätkö</a:t>
                      </a:r>
                      <a:r>
                        <a:rPr lang="fi-FI" sz="1200" baseline="0" dirty="0" smtClean="0">
                          <a:latin typeface="Trebuchet MS" panose="020B0603020202020204" pitchFamily="34" charset="0"/>
                        </a:rPr>
                        <a:t> molemmat ehdot?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200" baseline="0" dirty="0" smtClean="0">
                          <a:latin typeface="Trebuchet MS" panose="020B0603020202020204" pitchFamily="34" charset="0"/>
                        </a:rPr>
                        <a:t>Neutropenian oletettu kesto ≤ 1 viikko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200" baseline="0" dirty="0" smtClean="0">
                          <a:latin typeface="Trebuchet MS" panose="020B0603020202020204" pitchFamily="34" charset="0"/>
                        </a:rPr>
                        <a:t>MASCC-pisteet ≥ 21 p</a:t>
                      </a:r>
                      <a:endParaRPr lang="fi-FI" sz="12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129821"/>
                  </a:ext>
                </a:extLst>
              </a:tr>
            </a:tbl>
          </a:graphicData>
        </a:graphic>
      </p:graphicFrame>
      <p:graphicFrame>
        <p:nvGraphicFramePr>
          <p:cNvPr id="8" name="Taulukko 7"/>
          <p:cNvGraphicFramePr>
            <a:graphicFrameLocks noGrp="1"/>
          </p:cNvGraphicFramePr>
          <p:nvPr>
            <p:extLst/>
          </p:nvPr>
        </p:nvGraphicFramePr>
        <p:xfrm>
          <a:off x="7165686" y="2525015"/>
          <a:ext cx="884383" cy="27432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84383">
                  <a:extLst>
                    <a:ext uri="{9D8B030D-6E8A-4147-A177-3AD203B41FA5}">
                      <a16:colId xmlns:a16="http://schemas.microsoft.com/office/drawing/2014/main" val="3720879063"/>
                    </a:ext>
                  </a:extLst>
                </a:gridCol>
              </a:tblGrid>
              <a:tr h="238364">
                <a:tc>
                  <a:txBody>
                    <a:bodyPr/>
                    <a:lstStyle/>
                    <a:p>
                      <a:r>
                        <a:rPr lang="fi-FI" sz="1200" dirty="0" smtClean="0">
                          <a:latin typeface="Trebuchet MS" panose="020B0603020202020204" pitchFamily="34" charset="0"/>
                        </a:rPr>
                        <a:t>Pieni riski</a:t>
                      </a:r>
                      <a:endParaRPr lang="fi-FI" sz="12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914426"/>
                  </a:ext>
                </a:extLst>
              </a:tr>
            </a:tbl>
          </a:graphicData>
        </a:graphic>
      </p:graphicFrame>
      <p:graphicFrame>
        <p:nvGraphicFramePr>
          <p:cNvPr id="10" name="Taulukko 9"/>
          <p:cNvGraphicFramePr>
            <a:graphicFrameLocks noGrp="1"/>
          </p:cNvGraphicFramePr>
          <p:nvPr>
            <p:extLst/>
          </p:nvPr>
        </p:nvGraphicFramePr>
        <p:xfrm>
          <a:off x="9451108" y="2525015"/>
          <a:ext cx="884383" cy="27432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84383">
                  <a:extLst>
                    <a:ext uri="{9D8B030D-6E8A-4147-A177-3AD203B41FA5}">
                      <a16:colId xmlns:a16="http://schemas.microsoft.com/office/drawing/2014/main" val="3720879063"/>
                    </a:ext>
                  </a:extLst>
                </a:gridCol>
              </a:tblGrid>
              <a:tr h="238364">
                <a:tc>
                  <a:txBody>
                    <a:bodyPr/>
                    <a:lstStyle/>
                    <a:p>
                      <a:r>
                        <a:rPr lang="fi-FI" sz="1200" dirty="0" smtClean="0">
                          <a:latin typeface="Trebuchet MS" panose="020B0603020202020204" pitchFamily="34" charset="0"/>
                        </a:rPr>
                        <a:t>Suuri riski</a:t>
                      </a:r>
                      <a:endParaRPr lang="fi-FI" sz="12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914426"/>
                  </a:ext>
                </a:extLst>
              </a:tr>
            </a:tbl>
          </a:graphicData>
        </a:graphic>
      </p:graphicFrame>
      <p:sp>
        <p:nvSpPr>
          <p:cNvPr id="11" name="Alanuoli 10"/>
          <p:cNvSpPr/>
          <p:nvPr/>
        </p:nvSpPr>
        <p:spPr>
          <a:xfrm>
            <a:off x="7561694" y="1758067"/>
            <a:ext cx="73891" cy="7669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Alanuoli 11"/>
          <p:cNvSpPr/>
          <p:nvPr/>
        </p:nvSpPr>
        <p:spPr>
          <a:xfrm>
            <a:off x="7562848" y="2824363"/>
            <a:ext cx="73891" cy="7669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Alanuoli 12"/>
          <p:cNvSpPr/>
          <p:nvPr/>
        </p:nvSpPr>
        <p:spPr>
          <a:xfrm>
            <a:off x="9856353" y="1758067"/>
            <a:ext cx="73891" cy="7669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ekstiruutu 1"/>
          <p:cNvSpPr txBox="1"/>
          <p:nvPr/>
        </p:nvSpPr>
        <p:spPr>
          <a:xfrm>
            <a:off x="591128" y="3582257"/>
            <a:ext cx="3640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>
                <a:latin typeface="Trebuchet MS" panose="020B0603020202020204" pitchFamily="34" charset="0"/>
              </a:rPr>
              <a:t>*katso laboratoriokertymä, onko viimeisen vuoden</a:t>
            </a:r>
          </a:p>
          <a:p>
            <a:r>
              <a:rPr lang="fi-FI" sz="1200" dirty="0" smtClean="0">
                <a:latin typeface="Trebuchet MS" panose="020B0603020202020204" pitchFamily="34" charset="0"/>
              </a:rPr>
              <a:t> aikana </a:t>
            </a:r>
            <a:r>
              <a:rPr lang="fi-FI" sz="12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viljelynäytteissä </a:t>
            </a:r>
            <a:r>
              <a:rPr lang="fi-FI" sz="1200" dirty="0">
                <a:solidFill>
                  <a:prstClr val="black"/>
                </a:solidFill>
                <a:latin typeface="Trebuchet MS" panose="020B0603020202020204" pitchFamily="34" charset="0"/>
              </a:rPr>
              <a:t>kyseisiä mikrobeja</a:t>
            </a:r>
            <a:endParaRPr lang="fi-FI" dirty="0"/>
          </a:p>
        </p:txBody>
      </p:sp>
      <p:sp>
        <p:nvSpPr>
          <p:cNvPr id="3" name="Tekstiruutu 2"/>
          <p:cNvSpPr txBox="1"/>
          <p:nvPr/>
        </p:nvSpPr>
        <p:spPr>
          <a:xfrm>
            <a:off x="7091516" y="1995054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>
                <a:latin typeface="Trebuchet MS" panose="020B0603020202020204" pitchFamily="34" charset="0"/>
              </a:rPr>
              <a:t>Kyllä</a:t>
            </a:r>
            <a:endParaRPr lang="fi-FI" sz="1200" dirty="0">
              <a:latin typeface="Trebuchet MS" panose="020B0603020202020204" pitchFamily="34" charset="0"/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9583598" y="2003042"/>
            <a:ext cx="309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>
                <a:latin typeface="Trebuchet MS" panose="020B0603020202020204" pitchFamily="34" charset="0"/>
              </a:rPr>
              <a:t>Ei</a:t>
            </a:r>
            <a:endParaRPr lang="fi-FI" sz="1200" dirty="0">
              <a:latin typeface="Trebuchet MS" panose="020B0603020202020204" pitchFamily="34" charset="0"/>
            </a:endParaRPr>
          </a:p>
        </p:txBody>
      </p:sp>
      <p:sp>
        <p:nvSpPr>
          <p:cNvPr id="14" name="Tekstiruutu 13"/>
          <p:cNvSpPr txBox="1"/>
          <p:nvPr/>
        </p:nvSpPr>
        <p:spPr>
          <a:xfrm>
            <a:off x="532015" y="49877"/>
            <a:ext cx="552375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/>
              <a:t>MASCC = </a:t>
            </a:r>
            <a:r>
              <a:rPr lang="fi-FI" sz="1600" dirty="0" err="1"/>
              <a:t>Multinational</a:t>
            </a:r>
            <a:r>
              <a:rPr lang="fi-FI" sz="1600" dirty="0"/>
              <a:t> Association of </a:t>
            </a:r>
            <a:r>
              <a:rPr lang="fi-FI" sz="1600" dirty="0" err="1"/>
              <a:t>Supportive</a:t>
            </a:r>
            <a:r>
              <a:rPr lang="fi-FI" sz="1600" dirty="0"/>
              <a:t> Care in </a:t>
            </a:r>
            <a:r>
              <a:rPr lang="fi-FI" sz="1600" dirty="0" err="1"/>
              <a:t>Cancer</a:t>
            </a:r>
            <a:endParaRPr lang="fi-FI" sz="16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871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oulutusmateriaali (sisältötyyppi)" ma:contentTypeID="0x010100E993358E494F344F8D6048E76D09AF020A007628AA875F93584E8BFB272C4723E035" ma:contentTypeVersion="51" ma:contentTypeDescription="" ma:contentTypeScope="" ma:versionID="13000959c0f6843a30fd9fccf4aad81d">
  <xsd:schema xmlns:xsd="http://www.w3.org/2001/XMLSchema" xmlns:xs="http://www.w3.org/2001/XMLSchema" xmlns:p="http://schemas.microsoft.com/office/2006/metadata/properties" xmlns:ns1="http://schemas.microsoft.com/sharepoint/v3" xmlns:ns2="0af04246-5dcb-4e38-b8a1-4adaeb368127" xmlns:ns3="d3e50268-7799-48af-83c3-9a9b063078bc" targetNamespace="http://schemas.microsoft.com/office/2006/metadata/properties" ma:root="true" ma:fieldsID="25e210337e4485dc95c5e8087b813b2b" ns1:_="" ns2:_="" ns3:_="">
    <xsd:import namespace="http://schemas.microsoft.com/sharepoint/v3"/>
    <xsd:import namespace="0af04246-5dcb-4e38-b8a1-4adaeb368127"/>
    <xsd:import namespace="d3e50268-7799-48af-83c3-9a9b063078bc"/>
    <xsd:element name="properties">
      <xsd:complexType>
        <xsd:sequence>
          <xsd:element name="documentManagement">
            <xsd:complexType>
              <xsd:all>
                <xsd:element ref="ns2:Erittäin_x0020_tärkeä_x002c__x0020__x0020_kriittinen_x0020_tai_x0020_päivystysdokumentti" minOccurs="0"/>
                <xsd:element ref="ns2:Dokumentin_x0020_sisällöstä_x0020_vastaava_x0028_t_x0029__x0020__x002f__x0020_asiantuntija_x0028_t_x0029_"/>
                <xsd:element ref="ns2:Dokumjentin_x0020_hyväksyjä"/>
                <xsd:element ref="ns2:Turvallisuustietoisku" minOccurs="0"/>
                <xsd:element ref="ns1:Language" minOccurs="0"/>
                <xsd:element ref="ns3:Julkaise_x0020_extranetissa" minOccurs="0"/>
                <xsd:element ref="ns3:Julkaise_x0020_internetissä" minOccurs="0"/>
                <xsd:element ref="ns3:Julkaise_x0020_intranetissa" minOccurs="0"/>
                <xsd:element ref="ns3:cd9fa66b05f24776892a63c6fb772e2f" minOccurs="0"/>
                <xsd:element ref="ns3:n20b6b3d9a8f4638937a9d1d1dec5738" minOccurs="0"/>
                <xsd:element ref="ns3:ab42df24dbb04f55bc336c85f92eff00" minOccurs="0"/>
                <xsd:element ref="ns3:_dlc_DocId" minOccurs="0"/>
                <xsd:element ref="ns3:_dlc_DocIdUrl" minOccurs="0"/>
                <xsd:element ref="ns3:_dlc_DocIdPersistId" minOccurs="0"/>
                <xsd:element ref="ns3:p1983d610e0d4731a3788cc4c5855e1b" minOccurs="0"/>
                <xsd:element ref="ns3:TaxCatchAll" minOccurs="0"/>
                <xsd:element ref="ns3:n8b7dceb557a4bd5a6f48e1feceef73f" minOccurs="0"/>
                <xsd:element ref="ns2:Koulutuksen_x0020_ajankohta" minOccurs="0"/>
                <xsd:element ref="ns3:TaxCatchAllLabel" minOccurs="0"/>
                <xsd:element ref="ns3:dcbcdd319c9d484f9dc5161892e5c0c3" minOccurs="0"/>
                <xsd:element ref="ns3:bad6acabb1c24909a1a688c49f883f4d" minOccurs="0"/>
                <xsd:element ref="ns3:Julkaistu_x0020_internetiin" minOccurs="0"/>
                <xsd:element ref="ns3:Julkaistu_x0020_intranetiin" minOccurs="0"/>
                <xsd:element ref="ns3:Julkisuus"/>
                <xsd:element ref="ns3:Viittaus_x0020_aiempaan_x0020_dokumentaatioon" minOccurs="0"/>
                <xsd:element ref="ns3:DokumenttienJarjestysnro" minOccurs="0"/>
                <xsd:element ref="ns3:p29133bec810493ea0a0db9a40008070" minOccurs="0"/>
                <xsd:element ref="ns3:dcbfe2a265e14726b4e3bf442009874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2" nillable="true" ma:displayName="Language" ma:default="Finnish (Finland)" ma:format="Dropdown" ma:internalName="Language">
      <xsd:simpleType>
        <xsd:union memberTypes="dms:Text">
          <xsd:simpleType>
            <xsd:restriction base="dms:Choice">
              <xsd:enumeration value="Arabic (Saudi Arabia)"/>
              <xsd:enumeration value="Bulgarian (Bulgaria)"/>
              <xsd:enumeration value="Chinese (Hong Kong S.A.R.)"/>
              <xsd:enumeration value="Chinese (People's Republic of China)"/>
              <xsd:enumeration value="Chinese (Taiwan)"/>
              <xsd:enumeration value="Croatian (Croatia)"/>
              <xsd:enumeration value="Czech (Czech Republic)"/>
              <xsd:enumeration value="Danish (Denmark)"/>
              <xsd:enumeration value="Dutch (Netherlands)"/>
              <xsd:enumeration value="English"/>
              <xsd:enumeration value="Estonian (Estonia)"/>
              <xsd:enumeration value="Finnish (Finland)"/>
              <xsd:enumeration value="French (France)"/>
              <xsd:enumeration value="German (Germany)"/>
              <xsd:enumeration value="Greek (Greece)"/>
              <xsd:enumeration value="Hebrew (Israel)"/>
              <xsd:enumeration value="Hindi (India)"/>
              <xsd:enumeration value="Hungarian (Hungary)"/>
              <xsd:enumeration value="Indonesian (Indonesia)"/>
              <xsd:enumeration value="Italian (Italy)"/>
              <xsd:enumeration value="Japanese (Japan)"/>
              <xsd:enumeration value="Korean (Korea)"/>
              <xsd:enumeration value="Latvian (Latvia)"/>
              <xsd:enumeration value="Lithuanian (Lithuania)"/>
              <xsd:enumeration value="Malay (Malaysia)"/>
              <xsd:enumeration value="Norwegian (Bokmal) (Norway)"/>
              <xsd:enumeration value="Polish (Poland)"/>
              <xsd:enumeration value="Portuguese (Brazil)"/>
              <xsd:enumeration value="Portuguese (Portugal)"/>
              <xsd:enumeration value="Romanian (Romania)"/>
              <xsd:enumeration value="Russian (Russia)"/>
              <xsd:enumeration value="Serbian (Latin) (Serbia)"/>
              <xsd:enumeration value="Slovak (Slovakia)"/>
              <xsd:enumeration value="Slovenian (Slovenia)"/>
              <xsd:enumeration value="Spanish (Spain)"/>
              <xsd:enumeration value="Swedish (Sweden)"/>
              <xsd:enumeration value="Thai (Thailand)"/>
              <xsd:enumeration value="Turkish (Turkey)"/>
              <xsd:enumeration value="Ukrainian (Ukraine)"/>
              <xsd:enumeration value="Urdu (Islamic Republic of Pakistan)"/>
              <xsd:enumeration value="Vietnamese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f04246-5dcb-4e38-b8a1-4adaeb368127" elementFormDefault="qualified">
    <xsd:import namespace="http://schemas.microsoft.com/office/2006/documentManagement/types"/>
    <xsd:import namespace="http://schemas.microsoft.com/office/infopath/2007/PartnerControls"/>
    <xsd:element name="Erittäin_x0020_tärkeä_x002c__x0020__x0020_kriittinen_x0020_tai_x0020_päivystysdokumentti" ma:index="6" nillable="true" ma:displayName="Erittäin tärkeä,  kriittinen tai päivystyksellinen dokumentti" ma:default="0" ma:description="Valitse 'Kyllä' jos tämä dokumentti on potilaan hoidossa tai muussa toiminnassa erityisen tärkeä dokumentti." ma:internalName="Eritt_x00e4_in_x0020_t_x00e4_rke_x00e4__x002C__x0020__x0020_kriittinen_x0020_tai_x0020_p_x00e4_ivystysdokumentti">
      <xsd:simpleType>
        <xsd:restriction base="dms:Boolean"/>
      </xsd:simpleType>
    </xsd:element>
    <xsd:element name="Dokumentin_x0020_sisällöstä_x0020_vastaava_x0028_t_x0029__x0020__x002f__x0020_asiantuntija_x0028_t_x0029_" ma:index="9" ma:displayName="Dokumentin sisällöstä vastaava(t) / asiantuntija(t) + intraan tallentaja" ma:description="" ma:list="UserInfo" ma:SharePointGroup="0" ma:internalName="Dokumentin_x0020_sis_x00e4_ll_x00f6_st_x00e4__x0020_vastaava_x0028_t_x0029__x0020__x002F__x0020_asiantuntija_x0028_t_x0029_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kumjentin_x0020_hyväksyjä" ma:index="10" ma:displayName="Dokumentin hyväksyjä(t)" ma:description="" ma:list="UserInfo" ma:SharePointGroup="0" ma:internalName="Dokumjentin_x0020_hyv_x00e4_ksyj_x00e4_" ma:readOnly="false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urvallisuustietoisku" ma:index="11" nillable="true" ma:displayName="Turvallisuustietoisku" ma:default="0" ma:description="Valitse tämä, jos haluat dokumentin myös turvallisuustietoiskuksi" ma:internalName="Turvallisuustietoisku">
      <xsd:simpleType>
        <xsd:restriction base="dms:Boolean"/>
      </xsd:simpleType>
    </xsd:element>
    <xsd:element name="Koulutuksen_x0020_ajankohta" ma:index="30" nillable="true" ma:displayName="Koulutuksen ajankohta" ma:description="" ma:format="DateTime" ma:internalName="Koulutuksen_x0020_ajankohta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e50268-7799-48af-83c3-9a9b063078bc" elementFormDefault="qualified">
    <xsd:import namespace="http://schemas.microsoft.com/office/2006/documentManagement/types"/>
    <xsd:import namespace="http://schemas.microsoft.com/office/infopath/2007/PartnerControls"/>
    <xsd:element name="Julkaise_x0020_extranetissa" ma:index="13" nillable="true" ma:displayName="Julkaise extranetissa" ma:default="0" ma:internalName="Julkaise_x0020_extranetissa" ma:readOnly="false">
      <xsd:simpleType>
        <xsd:restriction base="dms:Boolean"/>
      </xsd:simpleType>
    </xsd:element>
    <xsd:element name="Julkaise_x0020_internetissä" ma:index="14" nillable="true" ma:displayName="Julkaise internetissä" ma:default="0" ma:internalName="Julkaise_x0020_internetiss_x00e4_">
      <xsd:simpleType>
        <xsd:restriction base="dms:Boolean"/>
      </xsd:simpleType>
    </xsd:element>
    <xsd:element name="Julkaise_x0020_intranetissa" ma:index="15" nillable="true" ma:displayName="Julkaise intranetissa" ma:default="1" ma:internalName="Julkaise_x0020_intranetissa">
      <xsd:simpleType>
        <xsd:restriction base="dms:Boolean"/>
      </xsd:simpleType>
    </xsd:element>
    <xsd:element name="cd9fa66b05f24776892a63c6fb772e2f" ma:index="17" ma:taxonomy="true" ma:internalName="cd9fa66b05f24776892a63c6fb772e2f" ma:taxonomyFieldName="Kohde_x002d__x0020__x002F__x0020_ty_x00f6_ntekij_x00e4_ryhm_x00e4_" ma:displayName="Kohde- / työntekijäryhmä" ma:readOnly="false" ma:fieldId="{cd9fa66b-05f2-4776-892a-63c6fb772e2f}" ma:sspId="fe7d6957-b623-48c5-941b-77be73948d87" ma:termSetId="92437ae2-e411-4fd9-8f78-058c0c7750e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20b6b3d9a8f4638937a9d1d1dec5738" ma:index="20" ma:taxonomy="true" ma:internalName="n20b6b3d9a8f4638937a9d1d1dec5738" ma:taxonomyFieldName="Toiminnanohjausk_x00e4_sikirja" ma:displayName="Toimintakäsikirja" ma:default="" ma:fieldId="{720b6b3d-9a8f-4638-937a-9d1d1dec5738}" ma:sspId="fe7d6957-b623-48c5-941b-77be73948d87" ma:termSetId="b2a76c15-59d3-4770-9e61-030b81c17d0b" ma:anchorId="7a0b9d1c-55f5-4e60-a6b2-f4f552b9e672" ma:open="false" ma:isKeyword="false">
      <xsd:complexType>
        <xsd:sequence>
          <xsd:element ref="pc:Terms" minOccurs="0" maxOccurs="1"/>
        </xsd:sequence>
      </xsd:complexType>
    </xsd:element>
    <xsd:element name="ab42df24dbb04f55bc336c85f92eff00" ma:index="22" ma:taxonomy="true" ma:internalName="ab42df24dbb04f55bc336c85f92eff00" ma:taxonomyFieldName="Erikoisala" ma:displayName="Erikoisala" ma:readOnly="false" ma:fieldId="{ab42df24-dbb0-4f55-bc33-6c85f92eff00}" ma:sspId="fe7d6957-b623-48c5-941b-77be73948d87" ma:termSetId="bc9b3e2b-2b09-4002-8bda-2c461ace466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2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5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p1983d610e0d4731a3788cc4c5855e1b" ma:index="26" ma:taxonomy="true" ma:internalName="p1983d610e0d4731a3788cc4c5855e1b" ma:taxonomyFieldName="Organisaatiotieto" ma:displayName="Organisaatiotieto" ma:readOnly="false" ma:fieldId="{91983d61-0e0d-4731-a378-8cc4c5855e1b}" ma:sspId="fe7d6957-b623-48c5-941b-77be73948d87" ma:termSetId="56c04874-3ea2-4660-8051-f812e2f350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7" nillable="true" ma:displayName="Taxonomy Catch All Column" ma:description="" ma:hidden="true" ma:list="{b4597801-4ab2-4691-bc3c-e7fda2469729}" ma:internalName="TaxCatchAll" ma:showField="CatchAllData" ma:web="5fe32029-8c37-43c7-8ba9-4f0e58b0fd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8b7dceb557a4bd5a6f48e1feceef73f" ma:index="28" ma:taxonomy="true" ma:internalName="n8b7dceb557a4bd5a6f48e1feceef73f" ma:taxonomyFieldName="Koulutusmateriaali_x0020__x0028_sis_x00e4_lt_x00f6_tyypin_x0020_metatieto_x0029_" ma:displayName="Koulutusmateriaali" ma:readOnly="false" ma:fieldId="{78b7dceb-557a-4bd5-a6f4-8e1feceef73f}" ma:sspId="fe7d6957-b623-48c5-941b-77be73948d87" ma:termSetId="a5dadb34-a611-4200-aa10-4f3086e82c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31" nillable="true" ma:displayName="Taxonomy Catch All Column1" ma:description="" ma:hidden="true" ma:list="{b4597801-4ab2-4691-bc3c-e7fda2469729}" ma:internalName="TaxCatchAllLabel" ma:readOnly="true" ma:showField="CatchAllDataLabel" ma:web="5fe32029-8c37-43c7-8ba9-4f0e58b0fd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cbcdd319c9d484f9dc5161892e5c0c3" ma:index="33" nillable="true" ma:taxonomy="true" ma:internalName="dcbcdd319c9d484f9dc5161892e5c0c3" ma:taxonomyFieldName="Organisaatiotiedon_x0020_tarkennus_x0020_toiminnan_x0020_mukaan" ma:displayName="Toiminnan tarkennus" ma:fieldId="{dcbcdd31-9c9d-484f-9dc5-161892e5c0c3}" ma:sspId="fe7d6957-b623-48c5-941b-77be73948d87" ma:termSetId="9fd1f0cc-f021-46ef-91c7-e56805365b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d6acabb1c24909a1a688c49f883f4d" ma:index="34" ma:taxonomy="true" ma:internalName="bad6acabb1c24909a1a688c49f883f4d" ma:taxonomyFieldName="Kohdeorganisaatio" ma:displayName="Kohdeorganisaatio" ma:readOnly="false" ma:default="" ma:fieldId="{bad6acab-b1c2-4909-a1a6-88c49f883f4d}" ma:taxonomyMulti="true" ma:sspId="fe7d6957-b623-48c5-941b-77be73948d87" ma:termSetId="56c04874-3ea2-4660-8051-f812e2f350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ulkaistu_x0020_internetiin" ma:index="36" nillable="true" ma:displayName="Julkaistu internetiin" ma:default="0" ma:internalName="Julkaistu_x0020_internetiin">
      <xsd:simpleType>
        <xsd:restriction base="dms:Boolean"/>
      </xsd:simpleType>
    </xsd:element>
    <xsd:element name="Julkaistu_x0020_intranetiin" ma:index="37" nillable="true" ma:displayName="Julkaistu intranetiin" ma:default="0" ma:internalName="Julkaistu_x0020_intranetiin">
      <xsd:simpleType>
        <xsd:restriction base="dms:Boolean"/>
      </xsd:simpleType>
    </xsd:element>
    <xsd:element name="Julkisuus" ma:index="38" ma:displayName="Julkisuus" ma:default="Ei julkinen" ma:description="" ma:format="Dropdown" ma:internalName="Julkisuus" ma:readOnly="false">
      <xsd:simpleType>
        <xsd:restriction base="dms:Choice">
          <xsd:enumeration value="Julkinen"/>
          <xsd:enumeration value="Ei julkinen"/>
          <xsd:enumeration value="Salassa pidettävä"/>
        </xsd:restriction>
      </xsd:simpleType>
    </xsd:element>
    <xsd:element name="Viittaus_x0020_aiempaan_x0020_dokumentaatioon" ma:index="39" nillable="true" ma:displayName="Viittaus aiempaan dokumentaatioon" ma:description="Toisessa sisältötyypissä olevat aiemmat versiot tai nimi/tyyppi muuttunut. Voi käyttää myös jos alkuperäinen dokumentti ulkoisesta lähteestä." ma:format="Hyperlink" ma:internalName="Viittaus_x0020_aiempaan_x0020_dokumentaatioon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okumenttienJarjestysnro" ma:index="40" nillable="true" ma:displayName="DokumenttienJarjestysnro" ma:decimals="0" ma:description="Tällä metatiedolla voidaan lajitella dokumentit haluttuun järjestykseen" ma:internalName="DokumenttienJarjestysnro" ma:percentage="FALSE">
      <xsd:simpleType>
        <xsd:restriction base="dms:Number"/>
      </xsd:simpleType>
    </xsd:element>
    <xsd:element name="p29133bec810493ea0a0db9a40008070" ma:index="41" nillable="true" ma:taxonomy="true" ma:internalName="p29133bec810493ea0a0db9a40008070" ma:taxonomyFieldName="MEO" ma:displayName="MEO" ma:default="" ma:fieldId="{929133be-c810-493e-a0a0-db9a40008070}" ma:sspId="fe7d6957-b623-48c5-941b-77be73948d87" ma:termSetId="b2a76c15-59d3-4770-9e61-030b81c17d0b" ma:anchorId="968258ff-d532-407d-bbdf-30365d4d88fd" ma:open="false" ma:isKeyword="false">
      <xsd:complexType>
        <xsd:sequence>
          <xsd:element ref="pc:Terms" minOccurs="0" maxOccurs="1"/>
        </xsd:sequence>
      </xsd:complexType>
    </xsd:element>
    <xsd:element name="dcbfe2a265e14726b4e3bf442009874f" ma:index="43" nillable="true" ma:taxonomy="true" ma:internalName="dcbfe2a265e14726b4e3bf442009874f" ma:taxonomyFieldName="Kriisiviestint_x00e4_" ma:displayName="Kriisiviestintä" ma:default="" ma:fieldId="{dcbfe2a2-65e1-4726-b4e3-bf442009874f}" ma:sspId="fe7d6957-b623-48c5-941b-77be73948d87" ma:termSetId="5564fb1b-af91-4a4e-871a-61ffaa225bc5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2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fe7d6957-b623-48c5-941b-77be73948d87" ContentTypeId="0x010100E993358E494F344F8D6048E76D09AF020A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Finnish (Finland)</Language>
    <dcbcdd319c9d484f9dc5161892e5c0c3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Infektioiden torjunta</TermName>
          <TermId xmlns="http://schemas.microsoft.com/office/infopath/2007/PartnerControls">d1bdb641-a1c1-4abf-b66a-298a776eaddb</TermId>
        </TermInfo>
      </Terms>
    </dcbcdd319c9d484f9dc5161892e5c0c3>
    <Dokumentin_x0020_sisällöstä_x0020_vastaava_x0028_t_x0029__x0020__x002f__x0020_asiantuntija_x0028_t_x0029_ xmlns="0af04246-5dcb-4e38-b8a1-4adaeb368127">
      <UserInfo>
        <DisplayName>i:0#.w|oysnet\simolalo</DisplayName>
        <AccountId>248</AccountId>
        <AccountType/>
      </UserInfo>
      <UserInfo>
        <DisplayName>i:0#.w|oysnet\holappjj</DisplayName>
        <AccountId>1652</AccountId>
        <AccountType/>
      </UserInfo>
    </Dokumentin_x0020_sisällöstä_x0020_vastaava_x0028_t_x0029__x0020__x002f__x0020_asiantuntija_x0028_t_x0029_>
    <n8b7dceb557a4bd5a6f48e1feceef73f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Koulutuksen aineisto</TermName>
          <TermId xmlns="http://schemas.microsoft.com/office/infopath/2007/PartnerControls">2a72a094-566d-460a-879e-2a18b80594d3</TermId>
        </TermInfo>
      </Terms>
    </n8b7dceb557a4bd5a6f48e1feceef73f>
    <Koulutuksen_x0020_ajankohta xmlns="0af04246-5dcb-4e38-b8a1-4adaeb368127">2023-10-03T21:00:00+00:00</Koulutuksen_x0020_ajankohta>
    <p29133bec810493ea0a0db9a40008070 xmlns="d3e50268-7799-48af-83c3-9a9b063078bc">
      <Terms xmlns="http://schemas.microsoft.com/office/infopath/2007/PartnerControls"/>
    </p29133bec810493ea0a0db9a40008070>
    <Julkaise_x0020_intranetissa xmlns="d3e50268-7799-48af-83c3-9a9b063078bc">true</Julkaise_x0020_intranetissa>
    <cd9fa66b05f24776892a63c6fb772e2f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Potilaan hoitoon osallistuva henkilöstö</TermName>
          <TermId xmlns="http://schemas.microsoft.com/office/infopath/2007/PartnerControls">21074a2b-1b44-417e-9c72-4d731d4c7a78</TermId>
        </TermInfo>
      </Terms>
    </cd9fa66b05f24776892a63c6fb772e2f>
    <bad6acabb1c24909a1a688c49f883f4d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Pohde</TermName>
          <TermId xmlns="http://schemas.microsoft.com/office/infopath/2007/PartnerControls">3bd1eb7d-6289-427a-a46c-d4e835e69ad1</TermId>
        </TermInfo>
      </Terms>
    </bad6acabb1c24909a1a688c49f883f4d>
    <n20b6b3d9a8f4638937a9d1d1dec5738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Ei ole toimintakäsikirjaa</TermName>
          <TermId xmlns="http://schemas.microsoft.com/office/infopath/2007/PartnerControls">ed0127a7-f4bb-4299-8de4-a0fcecf35ff1</TermId>
        </TermInfo>
      </Terms>
    </n20b6b3d9a8f4638937a9d1d1dec5738>
    <ab42df24dbb04f55bc336c85f92eff00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Ei erikoisalaa (PPSHP)</TermName>
          <TermId xmlns="http://schemas.microsoft.com/office/infopath/2007/PartnerControls">63c697a3-d3f0-4701-a1c0-7b3ab3656aba</TermId>
        </TermInfo>
      </Terms>
    </ab42df24dbb04f55bc336c85f92eff00>
    <Julkaise_x0020_extranetissa xmlns="d3e50268-7799-48af-83c3-9a9b063078bc">false</Julkaise_x0020_extranetissa>
    <Dokumjentin_x0020_hyväksyjä xmlns="0af04246-5dcb-4e38-b8a1-4adaeb368127">
      <UserInfo>
        <DisplayName>i:0#.w|oysnet\puhtote</DisplayName>
        <AccountId>249</AccountId>
        <AccountType/>
      </UserInfo>
    </Dokumjentin_x0020_hyväksyjä>
    <p1983d610e0d4731a3788cc4c5855e1b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Infektioyksikkö</TermName>
          <TermId xmlns="http://schemas.microsoft.com/office/infopath/2007/PartnerControls">d873b9ee-c5a1-43a5-91cd-d45393df5f8c</TermId>
        </TermInfo>
      </Terms>
    </p1983d610e0d4731a3788cc4c5855e1b>
    <Erittäin_x0020_tärkeä_x002c__x0020__x0020_kriittinen_x0020_tai_x0020_päivystysdokumentti xmlns="0af04246-5dcb-4e38-b8a1-4adaeb368127">false</Erittäin_x0020_tärkeä_x002c__x0020__x0020_kriittinen_x0020_tai_x0020_päivystysdokumentti>
    <Turvallisuustietoisku xmlns="0af04246-5dcb-4e38-b8a1-4adaeb368127">false</Turvallisuustietoisku>
    <Viittaus_x0020_aiempaan_x0020_dokumentaatioon xmlns="d3e50268-7799-48af-83c3-9a9b063078bc">
      <Url xsi:nil="true"/>
      <Description xsi:nil="true"/>
    </Viittaus_x0020_aiempaan_x0020_dokumentaatioon>
    <Julkisuus xmlns="d3e50268-7799-48af-83c3-9a9b063078bc">Julkinen</Julkisuus>
    <DokumenttienJarjestysnro xmlns="d3e50268-7799-48af-83c3-9a9b063078bc" xsi:nil="true"/>
    <Julkaise_x0020_internetissä xmlns="d3e50268-7799-48af-83c3-9a9b063078bc">true</Julkaise_x0020_internetissä>
    <dcbfe2a265e14726b4e3bf442009874f xmlns="d3e50268-7799-48af-83c3-9a9b063078bc">
      <Terms xmlns="http://schemas.microsoft.com/office/infopath/2007/PartnerControls"/>
    </dcbfe2a265e14726b4e3bf442009874f>
    <TaxCatchAll xmlns="d3e50268-7799-48af-83c3-9a9b063078bc">
      <Value>168</Value>
      <Value>166</Value>
      <Value>165</Value>
      <Value>10</Value>
      <Value>42</Value>
      <Value>3</Value>
      <Value>2688</Value>
    </TaxCatchAll>
    <_dlc_DocId xmlns="d3e50268-7799-48af-83c3-9a9b063078bc">MUAVRSSTWASF-92438712-430</_dlc_DocId>
    <_dlc_DocIdUrl xmlns="d3e50268-7799-48af-83c3-9a9b063078bc">
      <Url>https://internet.oysnet.ppshp.fi/dokumentit/_layouts/15/DocIdRedir.aspx?ID=MUAVRSSTWASF-92438712-430</Url>
      <Description>MUAVRSSTWASF-92438712-430</Description>
    </_dlc_DocIdUrl>
    <Julkaistu_x0020_intranetiin xmlns="d3e50268-7799-48af-83c3-9a9b063078bc">false</Julkaistu_x0020_intranetiin>
    <Julkaistu_x0020_internetiin xmlns="d3e50268-7799-48af-83c3-9a9b063078bc">false</Julkaistu_x0020_internetiin>
  </documentManagement>
</p:properties>
</file>

<file path=customXml/itemProps1.xml><?xml version="1.0" encoding="utf-8"?>
<ds:datastoreItem xmlns:ds="http://schemas.openxmlformats.org/officeDocument/2006/customXml" ds:itemID="{1FC7165A-12C0-41C3-A38B-7087AC245369}"/>
</file>

<file path=customXml/itemProps2.xml><?xml version="1.0" encoding="utf-8"?>
<ds:datastoreItem xmlns:ds="http://schemas.openxmlformats.org/officeDocument/2006/customXml" ds:itemID="{0C641CA1-C125-4F72-BCA7-B672DE53100F}"/>
</file>

<file path=customXml/itemProps3.xml><?xml version="1.0" encoding="utf-8"?>
<ds:datastoreItem xmlns:ds="http://schemas.openxmlformats.org/officeDocument/2006/customXml" ds:itemID="{0B43A40A-F3B1-44A0-BC83-E7CF75A0D7E5}"/>
</file>

<file path=customXml/itemProps4.xml><?xml version="1.0" encoding="utf-8"?>
<ds:datastoreItem xmlns:ds="http://schemas.openxmlformats.org/officeDocument/2006/customXml" ds:itemID="{5AA0BCD2-5003-49BE-B05D-AAC49BBCB7F9}"/>
</file>

<file path=customXml/itemProps5.xml><?xml version="1.0" encoding="utf-8"?>
<ds:datastoreItem xmlns:ds="http://schemas.openxmlformats.org/officeDocument/2006/customXml" ds:itemID="{B376ACCC-3E70-46AE-8378-8CAF77684881}"/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919</Words>
  <Application>Microsoft Office PowerPoint</Application>
  <PresentationFormat>Laajakuva</PresentationFormat>
  <Paragraphs>171</Paragraphs>
  <Slides>18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6" baseType="lpstr">
      <vt:lpstr>Arial</vt:lpstr>
      <vt:lpstr>Bookman Old Style</vt:lpstr>
      <vt:lpstr>Calibri</vt:lpstr>
      <vt:lpstr>Calibri Light</vt:lpstr>
      <vt:lpstr>Symbol</vt:lpstr>
      <vt:lpstr>Times New Roman</vt:lpstr>
      <vt:lpstr>Trebuchet MS</vt:lpstr>
      <vt:lpstr>Office-teema</vt:lpstr>
      <vt:lpstr>Antibiootti 2023  – mikä muuttuu?</vt:lpstr>
      <vt:lpstr>Sisältö</vt:lpstr>
      <vt:lpstr>Veriviljelyt B-BaktVi 1153</vt:lpstr>
      <vt:lpstr>Mikrobiologiset näytteet: U-BaktVi 1155</vt:lpstr>
      <vt:lpstr>U-BaktEvi 1787</vt:lpstr>
      <vt:lpstr>Näytteet abskesseista: Pu-BaktVi1 3491</vt:lpstr>
      <vt:lpstr>Neutropeenisen potilaan empiirinen antibioottihoito </vt:lpstr>
      <vt:lpstr>Riskinarvio – voiko kotiuttaa po-antibiootilla?</vt:lpstr>
      <vt:lpstr>PowerPoint-esitys</vt:lpstr>
      <vt:lpstr>PowerPoint-esitys</vt:lpstr>
      <vt:lpstr>PowerPoint-esitys</vt:lpstr>
      <vt:lpstr>MASCC ≥ 21 ja kotihoidon kriteerit täyttyvät:</vt:lpstr>
      <vt:lpstr>PowerPoint-esitys</vt:lpstr>
      <vt:lpstr>Antibioottipumppu – PENISILLIINI käyttöön</vt:lpstr>
      <vt:lpstr>HIV-PEP</vt:lpstr>
      <vt:lpstr>HIV PEP Dg: Z20.6</vt:lpstr>
      <vt:lpstr>PowerPoint-esitys</vt:lpstr>
      <vt:lpstr>PowerPoint-esitys</vt:lpstr>
    </vt:vector>
  </TitlesOfParts>
  <Company>PPSHP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Antibioottioppaan uudet ohjeet 4.10.2023</dc:title>
  <dc:creator>Simola Lotta</dc:creator>
  <cp:keywords/>
  <cp:lastModifiedBy>Holappa Jatta</cp:lastModifiedBy>
  <cp:revision>52</cp:revision>
  <dcterms:created xsi:type="dcterms:W3CDTF">2023-04-27T08:08:54Z</dcterms:created>
  <dcterms:modified xsi:type="dcterms:W3CDTF">2023-10-04T05:55:03Z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0x010100E993358E494F344F8D6048E76D09AF020A007628AA875F93584E8BFB272C4723E035</vt:lpwstr>
  </property>
  <property fmtid="{D5CDD505-2E9C-101B-9397-08002B2CF9AE}" pid="3" name="_dlc_DocIdItemGuid">
    <vt:lpwstr>2bfdaa7c-dfbe-49fa-a4a7-f1ca4ccda37b</vt:lpwstr>
  </property>
  <property fmtid="{D5CDD505-2E9C-101B-9397-08002B2CF9AE}" pid="4" name="TaxKeyword">
    <vt:lpwstr/>
  </property>
  <property fmtid="{D5CDD505-2E9C-101B-9397-08002B2CF9AE}" pid="5" name="Kohde- / työntekijäryhmä">
    <vt:lpwstr>42;#Potilaan hoitoon osallistuva henkilöstö|21074a2b-1b44-417e-9c72-4d731d4c7a78</vt:lpwstr>
  </property>
  <property fmtid="{D5CDD505-2E9C-101B-9397-08002B2CF9AE}" pid="6" name="MEO">
    <vt:lpwstr/>
  </property>
  <property fmtid="{D5CDD505-2E9C-101B-9397-08002B2CF9AE}" pid="7" name="Koulutusmateriaali (sisältötyypin metatieto)">
    <vt:lpwstr>165;#Koulutuksen aineisto|2a72a094-566d-460a-879e-2a18b80594d3</vt:lpwstr>
  </property>
  <property fmtid="{D5CDD505-2E9C-101B-9397-08002B2CF9AE}" pid="8" name="Kohdeorganisaatio">
    <vt:lpwstr>2688;#Pohde|3bd1eb7d-6289-427a-a46c-d4e835e69ad1</vt:lpwstr>
  </property>
  <property fmtid="{D5CDD505-2E9C-101B-9397-08002B2CF9AE}" pid="9" name="Organisaatiotiedon tarkennus toiminnan mukaan">
    <vt:lpwstr>168;#Infektioiden torjunta|d1bdb641-a1c1-4abf-b66a-298a776eaddb</vt:lpwstr>
  </property>
  <property fmtid="{D5CDD505-2E9C-101B-9397-08002B2CF9AE}" pid="10" name="Erikoisala">
    <vt:lpwstr>10;#Ei erikoisalaa (PPSHP)|63c697a3-d3f0-4701-a1c0-7b3ab3656aba</vt:lpwstr>
  </property>
  <property fmtid="{D5CDD505-2E9C-101B-9397-08002B2CF9AE}" pid="11" name="Kriisiviestintä">
    <vt:lpwstr/>
  </property>
  <property fmtid="{D5CDD505-2E9C-101B-9397-08002B2CF9AE}" pid="12" name="Toiminnanohjauskäsikirja">
    <vt:lpwstr>3;#Ei ole toimintakäsikirjaa|ed0127a7-f4bb-4299-8de4-a0fcecf35ff1</vt:lpwstr>
  </property>
  <property fmtid="{D5CDD505-2E9C-101B-9397-08002B2CF9AE}" pid="13" name="Organisaatiotieto">
    <vt:lpwstr>166;#Infektioyksikkö|d873b9ee-c5a1-43a5-91cd-d45393df5f8c</vt:lpwstr>
  </property>
  <property fmtid="{D5CDD505-2E9C-101B-9397-08002B2CF9AE}" pid="14" name="Order">
    <vt:r8>265700</vt:r8>
  </property>
  <property fmtid="{D5CDD505-2E9C-101B-9397-08002B2CF9AE}" pid="16" name="SharedWithUsers">
    <vt:lpwstr/>
  </property>
  <property fmtid="{D5CDD505-2E9C-101B-9397-08002B2CF9AE}" pid="17" name="TaxKeywordTaxHTField">
    <vt:lpwstr/>
  </property>
</Properties>
</file>